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9" r:id="rId2"/>
    <p:sldId id="257" r:id="rId3"/>
    <p:sldId id="360" r:id="rId4"/>
    <p:sldId id="327" r:id="rId5"/>
    <p:sldId id="361" r:id="rId6"/>
    <p:sldId id="362" r:id="rId7"/>
    <p:sldId id="328" r:id="rId8"/>
    <p:sldId id="363" r:id="rId9"/>
    <p:sldId id="329" r:id="rId10"/>
    <p:sldId id="330" r:id="rId11"/>
    <p:sldId id="331" r:id="rId12"/>
    <p:sldId id="332" r:id="rId13"/>
    <p:sldId id="364" r:id="rId14"/>
    <p:sldId id="351" r:id="rId15"/>
    <p:sldId id="353" r:id="rId16"/>
    <p:sldId id="354" r:id="rId17"/>
    <p:sldId id="333" r:id="rId18"/>
    <p:sldId id="335" r:id="rId19"/>
    <p:sldId id="337" r:id="rId20"/>
    <p:sldId id="339" r:id="rId21"/>
    <p:sldId id="343" r:id="rId22"/>
    <p:sldId id="365" r:id="rId23"/>
    <p:sldId id="366" r:id="rId24"/>
    <p:sldId id="346" r:id="rId25"/>
    <p:sldId id="345" r:id="rId26"/>
    <p:sldId id="344" r:id="rId27"/>
    <p:sldId id="367" r:id="rId28"/>
    <p:sldId id="368" r:id="rId29"/>
    <p:sldId id="369" r:id="rId30"/>
    <p:sldId id="370" r:id="rId31"/>
    <p:sldId id="350" r:id="rId32"/>
    <p:sldId id="371" r:id="rId33"/>
    <p:sldId id="348" r:id="rId34"/>
    <p:sldId id="347" r:id="rId35"/>
    <p:sldId id="355" r:id="rId36"/>
    <p:sldId id="372" r:id="rId37"/>
    <p:sldId id="260" r:id="rId38"/>
    <p:sldId id="357" r:id="rId39"/>
    <p:sldId id="356" r:id="rId40"/>
    <p:sldId id="258" r:id="rId41"/>
    <p:sldId id="259" r:id="rId42"/>
    <p:sldId id="283" r:id="rId43"/>
    <p:sldId id="284" r:id="rId44"/>
    <p:sldId id="285" r:id="rId45"/>
    <p:sldId id="286" r:id="rId46"/>
    <p:sldId id="291" r:id="rId47"/>
    <p:sldId id="292" r:id="rId48"/>
    <p:sldId id="289" r:id="rId49"/>
    <p:sldId id="293" r:id="rId50"/>
    <p:sldId id="290" r:id="rId51"/>
    <p:sldId id="294" r:id="rId52"/>
    <p:sldId id="296" r:id="rId53"/>
    <p:sldId id="295" r:id="rId54"/>
    <p:sldId id="302" r:id="rId55"/>
    <p:sldId id="305" r:id="rId56"/>
    <p:sldId id="306" r:id="rId57"/>
    <p:sldId id="307" r:id="rId58"/>
    <p:sldId id="308" r:id="rId59"/>
    <p:sldId id="311" r:id="rId60"/>
    <p:sldId id="312" r:id="rId61"/>
    <p:sldId id="325" r:id="rId62"/>
    <p:sldId id="326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350" autoAdjust="0"/>
  </p:normalViewPr>
  <p:slideViewPr>
    <p:cSldViewPr>
      <p:cViewPr>
        <p:scale>
          <a:sx n="91" d="100"/>
          <a:sy n="91" d="100"/>
        </p:scale>
        <p:origin x="-768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2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2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Лист1!$H$7</c:f>
              <c:strCache>
                <c:ptCount val="1"/>
                <c:pt idx="0">
                  <c:v>2016-2017 уч. год </c:v>
                </c:pt>
              </c:strCache>
            </c:strRef>
          </c:tx>
          <c:cat>
            <c:strRef>
              <c:f>Лист1!$G$8:$G$12</c:f>
              <c:strCache>
                <c:ptCount val="4"/>
                <c:pt idx="0">
                  <c:v>1 – 4 классы</c:v>
                </c:pt>
                <c:pt idx="1">
                  <c:v>5 – 9 классы</c:v>
                </c:pt>
                <c:pt idx="2">
                  <c:v>10 – 11 классы</c:v>
                </c:pt>
                <c:pt idx="3">
                  <c:v>В целом по школе</c:v>
                </c:pt>
              </c:strCache>
            </c:strRef>
          </c:cat>
          <c:val>
            <c:numRef>
              <c:f>Лист1!$H$8:$H$12</c:f>
              <c:numCache>
                <c:formatCode>General</c:formatCode>
                <c:ptCount val="5"/>
                <c:pt idx="0">
                  <c:v>22</c:v>
                </c:pt>
                <c:pt idx="1">
                  <c:v>21</c:v>
                </c:pt>
                <c:pt idx="2">
                  <c:v>17</c:v>
                </c:pt>
                <c:pt idx="3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Лист1!$I$7</c:f>
              <c:strCache>
                <c:ptCount val="1"/>
                <c:pt idx="0">
                  <c:v>2017-2018 уч. год</c:v>
                </c:pt>
              </c:strCache>
            </c:strRef>
          </c:tx>
          <c:cat>
            <c:strRef>
              <c:f>Лист1!$G$8:$G$12</c:f>
              <c:strCache>
                <c:ptCount val="4"/>
                <c:pt idx="0">
                  <c:v>1 – 4 классы</c:v>
                </c:pt>
                <c:pt idx="1">
                  <c:v>5 – 9 классы</c:v>
                </c:pt>
                <c:pt idx="2">
                  <c:v>10 – 11 классы</c:v>
                </c:pt>
                <c:pt idx="3">
                  <c:v>В целом по школе</c:v>
                </c:pt>
              </c:strCache>
            </c:strRef>
          </c:cat>
          <c:val>
            <c:numRef>
              <c:f>Лист1!$I$8:$I$12</c:f>
              <c:numCache>
                <c:formatCode>General</c:formatCode>
                <c:ptCount val="5"/>
                <c:pt idx="0">
                  <c:v>21</c:v>
                </c:pt>
                <c:pt idx="1">
                  <c:v>20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Лист1!$J$7</c:f>
              <c:strCache>
                <c:ptCount val="1"/>
                <c:pt idx="0">
                  <c:v>2018-2019уч. год</c:v>
                </c:pt>
              </c:strCache>
            </c:strRef>
          </c:tx>
          <c:cat>
            <c:strRef>
              <c:f>Лист1!$G$8:$G$12</c:f>
              <c:strCache>
                <c:ptCount val="4"/>
                <c:pt idx="0">
                  <c:v>1 – 4 классы</c:v>
                </c:pt>
                <c:pt idx="1">
                  <c:v>5 – 9 классы</c:v>
                </c:pt>
                <c:pt idx="2">
                  <c:v>10 – 11 классы</c:v>
                </c:pt>
                <c:pt idx="3">
                  <c:v>В целом по школе</c:v>
                </c:pt>
              </c:strCache>
            </c:strRef>
          </c:cat>
          <c:val>
            <c:numRef>
              <c:f>Лист1!$J$8:$J$12</c:f>
              <c:numCache>
                <c:formatCode>General</c:formatCode>
                <c:ptCount val="5"/>
                <c:pt idx="0">
                  <c:v>21</c:v>
                </c:pt>
                <c:pt idx="1">
                  <c:v>20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shape val="cylinder"/>
        <c:axId val="58100352"/>
        <c:axId val="59330944"/>
        <c:axId val="0"/>
      </c:bar3DChart>
      <c:catAx>
        <c:axId val="58100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4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59330944"/>
        <c:crosses val="autoZero"/>
        <c:auto val="1"/>
        <c:lblAlgn val="ctr"/>
        <c:lblOffset val="100"/>
      </c:catAx>
      <c:valAx>
        <c:axId val="59330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0" b="1" i="0" baseline="0"/>
            </a:pPr>
            <a:endParaRPr lang="ru-RU"/>
          </a:p>
        </c:txPr>
        <c:crossAx val="58100352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/>
      <c:txPr>
        <a:bodyPr/>
        <a:lstStyle/>
        <a:p>
          <a:pPr>
            <a:defRPr sz="1220" b="1" i="0" baseline="0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gradFill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lin ang="5400000" scaled="0"/>
    </a:gra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Лист1!$G$161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Лист1!$H$160:$K$160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Лист1!$H$161:$K$161</c:f>
              <c:numCache>
                <c:formatCode>General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55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Лист1!$G$162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Лист1!$H$160:$K$160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Лист1!$H$162:$K$162</c:f>
              <c:numCache>
                <c:formatCode>General</c:formatCode>
                <c:ptCount val="4"/>
                <c:pt idx="0">
                  <c:v>1</c:v>
                </c:pt>
                <c:pt idx="1">
                  <c:v>24</c:v>
                </c:pt>
                <c:pt idx="2">
                  <c:v>53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Лист1!$G$163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Лист1!$H$160:$K$160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Лист1!$H$163:$K$163</c:f>
              <c:numCache>
                <c:formatCode>General</c:formatCode>
                <c:ptCount val="4"/>
                <c:pt idx="0">
                  <c:v>2</c:v>
                </c:pt>
                <c:pt idx="1">
                  <c:v>27</c:v>
                </c:pt>
                <c:pt idx="2">
                  <c:v>52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Лист1!$G$164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Лист1!$H$160:$K$160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Лист1!$H$164:$K$164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58</c:v>
                </c:pt>
                <c:pt idx="3">
                  <c:v>26</c:v>
                </c:pt>
              </c:numCache>
            </c:numRef>
          </c:val>
        </c:ser>
        <c:axId val="68627840"/>
        <c:axId val="68637824"/>
      </c:barChart>
      <c:catAx>
        <c:axId val="68627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5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8637824"/>
        <c:crosses val="autoZero"/>
        <c:auto val="1"/>
        <c:lblAlgn val="ctr"/>
        <c:lblOffset val="100"/>
      </c:catAx>
      <c:valAx>
        <c:axId val="68637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50" b="1" i="0" baseline="0"/>
            </a:pPr>
            <a:endParaRPr lang="ru-RU"/>
          </a:p>
        </c:txPr>
        <c:crossAx val="686278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 b="1" i="0" baseline="0"/>
          </a:pPr>
          <a:endParaRPr lang="ru-RU"/>
        </a:p>
      </c:txPr>
    </c:legend>
    <c:plotVisOnly val="1"/>
    <c:dispBlanksAs val="gap"/>
  </c:chart>
  <c:spPr>
    <a:solidFill>
      <a:schemeClr val="bg2">
        <a:lumMod val="90000"/>
      </a:scheme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Лист1!$E$261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Лист1!$F$260:$I$260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Лист1!$F$261:$I$261</c:f>
              <c:numCache>
                <c:formatCode>General</c:formatCode>
                <c:ptCount val="4"/>
                <c:pt idx="0">
                  <c:v>13</c:v>
                </c:pt>
                <c:pt idx="1">
                  <c:v>36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Лист1!$E$262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Лист1!$F$260:$I$260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Лист1!$F$262:$I$262</c:f>
              <c:numCache>
                <c:formatCode>General</c:formatCode>
                <c:ptCount val="4"/>
                <c:pt idx="0">
                  <c:v>11</c:v>
                </c:pt>
                <c:pt idx="1">
                  <c:v>39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Лист1!$E$263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Лист1!$F$260:$I$260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Лист1!$F$263:$I$263</c:f>
              <c:numCache>
                <c:formatCode>General</c:formatCode>
                <c:ptCount val="4"/>
                <c:pt idx="0">
                  <c:v>15</c:v>
                </c:pt>
                <c:pt idx="1">
                  <c:v>34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Лист1!$E$264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Лист1!$F$260:$I$260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Лист1!$F$264:$I$264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34</c:v>
                </c:pt>
                <c:pt idx="3">
                  <c:v>25</c:v>
                </c:pt>
              </c:numCache>
            </c:numRef>
          </c:val>
        </c:ser>
        <c:shape val="cylinder"/>
        <c:axId val="68683264"/>
        <c:axId val="68684800"/>
        <c:axId val="0"/>
      </c:bar3DChart>
      <c:catAx>
        <c:axId val="68683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6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8684800"/>
        <c:crosses val="autoZero"/>
        <c:auto val="1"/>
        <c:lblAlgn val="ctr"/>
        <c:lblOffset val="100"/>
      </c:catAx>
      <c:valAx>
        <c:axId val="68684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60" b="1" i="0" baseline="0"/>
            </a:pPr>
            <a:endParaRPr lang="ru-RU"/>
          </a:p>
        </c:txPr>
        <c:crossAx val="68683264"/>
        <c:crosses val="autoZero"/>
        <c:crossBetween val="between"/>
      </c:valAx>
      <c:spPr>
        <a:solidFill>
          <a:srgbClr val="C0504D">
            <a:lumMod val="20000"/>
            <a:lumOff val="80000"/>
          </a:srgbClr>
        </a:solidFill>
      </c:spPr>
    </c:plotArea>
    <c:legend>
      <c:legendPos val="r"/>
      <c:layout/>
      <c:txPr>
        <a:bodyPr/>
        <a:lstStyle/>
        <a:p>
          <a:pPr>
            <a:defRPr sz="1190" b="1" i="0" baseline="0"/>
          </a:pPr>
          <a:endParaRPr lang="ru-RU"/>
        </a:p>
      </c:txPr>
    </c:legend>
    <c:plotVisOnly val="1"/>
    <c:dispBlanksAs val="gap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Лист1!$F$11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Лист1!$F$12:$F$16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Лист1!$G$11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Лист1!$G$12:$G$16</c:f>
              <c:numCache>
                <c:formatCode>General</c:formatCode>
                <c:ptCount val="5"/>
                <c:pt idx="0">
                  <c:v>18</c:v>
                </c:pt>
                <c:pt idx="1">
                  <c:v>24</c:v>
                </c:pt>
                <c:pt idx="2">
                  <c:v>28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Лист1!$H$11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Лист1!$H$12:$H$16</c:f>
              <c:numCache>
                <c:formatCode>General</c:formatCode>
                <c:ptCount val="5"/>
                <c:pt idx="0">
                  <c:v>43</c:v>
                </c:pt>
                <c:pt idx="1">
                  <c:v>44</c:v>
                </c:pt>
                <c:pt idx="2">
                  <c:v>42</c:v>
                </c:pt>
                <c:pt idx="3">
                  <c:v>42</c:v>
                </c:pt>
              </c:numCache>
            </c:numRef>
          </c:val>
        </c:ser>
        <c:ser>
          <c:idx val="3"/>
          <c:order val="3"/>
          <c:tx>
            <c:strRef>
              <c:f>Лист1!$I$11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Лист1!$I$12:$I$16</c:f>
              <c:numCache>
                <c:formatCode>General</c:formatCode>
                <c:ptCount val="5"/>
                <c:pt idx="0">
                  <c:v>35</c:v>
                </c:pt>
                <c:pt idx="1">
                  <c:v>28</c:v>
                </c:pt>
                <c:pt idx="2">
                  <c:v>23</c:v>
                </c:pt>
                <c:pt idx="3">
                  <c:v>34</c:v>
                </c:pt>
              </c:numCache>
            </c:numRef>
          </c:val>
        </c:ser>
        <c:shape val="cylinder"/>
        <c:axId val="68742144"/>
        <c:axId val="68748032"/>
        <c:axId val="0"/>
      </c:bar3DChart>
      <c:catAx>
        <c:axId val="6874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50" b="1" i="0" baseline="0"/>
            </a:pPr>
            <a:endParaRPr lang="ru-RU"/>
          </a:p>
        </c:txPr>
        <c:crossAx val="68748032"/>
        <c:crosses val="autoZero"/>
        <c:auto val="1"/>
        <c:lblAlgn val="ctr"/>
        <c:lblOffset val="100"/>
      </c:catAx>
      <c:valAx>
        <c:axId val="68748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68742144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layout/>
      <c:txPr>
        <a:bodyPr/>
        <a:lstStyle/>
        <a:p>
          <a:pPr>
            <a:defRPr sz="125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accent3">
        <a:lumMod val="40000"/>
        <a:lumOff val="60000"/>
      </a:schemeClr>
    </a:soli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Лист1!$D$132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Лист1!$E$131:$H$131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Лист1!$E$132:$H$132</c:f>
              <c:numCache>
                <c:formatCode>General</c:formatCode>
                <c:ptCount val="4"/>
                <c:pt idx="0">
                  <c:v>8</c:v>
                </c:pt>
                <c:pt idx="1">
                  <c:v>39</c:v>
                </c:pt>
                <c:pt idx="2">
                  <c:v>37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Лист1!$D$133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Лист1!$E$131:$H$131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Лист1!$E$133:$H$133</c:f>
              <c:numCache>
                <c:formatCode>General</c:formatCode>
                <c:ptCount val="4"/>
                <c:pt idx="0">
                  <c:v>7</c:v>
                </c:pt>
                <c:pt idx="1">
                  <c:v>37</c:v>
                </c:pt>
                <c:pt idx="2">
                  <c:v>38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Лист1!$D$134</c:f>
              <c:strCache>
                <c:ptCount val="1"/>
                <c:pt idx="0">
                  <c:v>Тарасовский  р-н</c:v>
                </c:pt>
              </c:strCache>
            </c:strRef>
          </c:tx>
          <c:cat>
            <c:numRef>
              <c:f>Лист1!$E$131:$H$131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Лист1!$E$134:$H$134</c:f>
              <c:numCache>
                <c:formatCode>General</c:formatCode>
                <c:ptCount val="4"/>
                <c:pt idx="0">
                  <c:v>17</c:v>
                </c:pt>
                <c:pt idx="1">
                  <c:v>43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Лист1!$D$135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Лист1!$E$131:$H$131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Лист1!$E$135:$H$135</c:f>
              <c:numCache>
                <c:formatCode>General</c:formatCode>
                <c:ptCount val="4"/>
                <c:pt idx="0">
                  <c:v>26</c:v>
                </c:pt>
                <c:pt idx="1">
                  <c:v>46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shape val="cylinder"/>
        <c:axId val="68833664"/>
        <c:axId val="68835200"/>
        <c:axId val="0"/>
      </c:bar3DChart>
      <c:catAx>
        <c:axId val="68833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4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8835200"/>
        <c:crosses val="autoZero"/>
        <c:auto val="1"/>
        <c:lblAlgn val="ctr"/>
        <c:lblOffset val="100"/>
      </c:catAx>
      <c:valAx>
        <c:axId val="68835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60" b="1" i="0" baseline="0"/>
            </a:pPr>
            <a:endParaRPr lang="ru-RU"/>
          </a:p>
        </c:txPr>
        <c:crossAx val="68833664"/>
        <c:crosses val="autoZero"/>
        <c:crossBetween val="between"/>
      </c:valAx>
      <c:spPr>
        <a:solidFill>
          <a:srgbClr val="EEECE1">
            <a:lumMod val="90000"/>
          </a:srgbClr>
        </a:solidFill>
      </c:spPr>
    </c:plotArea>
    <c:legend>
      <c:legendPos val="r"/>
      <c:layout/>
      <c:txPr>
        <a:bodyPr/>
        <a:lstStyle/>
        <a:p>
          <a:pPr>
            <a:defRPr sz="1190" b="1" i="0" baseline="0"/>
          </a:pPr>
          <a:endParaRPr lang="ru-RU"/>
        </a:p>
      </c:txPr>
    </c:legend>
    <c:plotVisOnly val="1"/>
    <c:dispBlanksAs val="gap"/>
  </c:chart>
  <c:spPr>
    <a:solidFill>
      <a:schemeClr val="accent5">
        <a:lumMod val="40000"/>
        <a:lumOff val="60000"/>
      </a:schemeClr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[Книга1]Лист1!$F$14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[Книга1]Лист1!$G$13:$J$13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[Книга1]Лист1!$G$14:$J$14</c:f>
              <c:numCache>
                <c:formatCode>General</c:formatCode>
                <c:ptCount val="4"/>
                <c:pt idx="0">
                  <c:v>3</c:v>
                </c:pt>
                <c:pt idx="1">
                  <c:v>36</c:v>
                </c:pt>
                <c:pt idx="2">
                  <c:v>47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[Книга1]Лист1!$F$15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[Книга1]Лист1!$G$13:$J$13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[Книга1]Лист1!$G$15:$J$15</c:f>
              <c:numCache>
                <c:formatCode>General</c:formatCode>
                <c:ptCount val="4"/>
                <c:pt idx="0">
                  <c:v>3</c:v>
                </c:pt>
                <c:pt idx="1">
                  <c:v>34</c:v>
                </c:pt>
                <c:pt idx="2">
                  <c:v>46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[Книга1]Лист1!$F$16</c:f>
              <c:strCache>
                <c:ptCount val="1"/>
                <c:pt idx="0">
                  <c:v>Тарасовский  р-н</c:v>
                </c:pt>
              </c:strCache>
            </c:strRef>
          </c:tx>
          <c:cat>
            <c:numRef>
              <c:f>[Книга1]Лист1!$G$13:$J$13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[Книга1]Лист1!$G$16:$J$16</c:f>
              <c:numCache>
                <c:formatCode>General</c:formatCode>
                <c:ptCount val="4"/>
                <c:pt idx="0">
                  <c:v>6</c:v>
                </c:pt>
                <c:pt idx="1">
                  <c:v>38</c:v>
                </c:pt>
                <c:pt idx="2">
                  <c:v>45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[Книга1]Лист1!$F$17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[Книга1]Лист1!$G$13:$J$13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[Книга1]Лист1!$G$17:$J$17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56</c:v>
                </c:pt>
                <c:pt idx="3">
                  <c:v>8</c:v>
                </c:pt>
              </c:numCache>
            </c:numRef>
          </c:val>
        </c:ser>
        <c:shape val="cylinder"/>
        <c:axId val="68859776"/>
        <c:axId val="68861312"/>
        <c:axId val="0"/>
      </c:bar3DChart>
      <c:catAx>
        <c:axId val="68859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3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8861312"/>
        <c:crosses val="autoZero"/>
        <c:auto val="1"/>
        <c:lblAlgn val="ctr"/>
        <c:lblOffset val="100"/>
      </c:catAx>
      <c:valAx>
        <c:axId val="68861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60" b="1" i="0" baseline="0"/>
            </a:pPr>
            <a:endParaRPr lang="ru-RU"/>
          </a:p>
        </c:txPr>
        <c:crossAx val="6885977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340" b="1" i="0" baseline="0"/>
          </a:pPr>
          <a:endParaRPr lang="ru-RU"/>
        </a:p>
      </c:txPr>
    </c:legend>
    <c:plotVisOnly val="1"/>
    <c:dispBlanksAs val="gap"/>
  </c:chart>
  <c:spPr>
    <a:solidFill>
      <a:schemeClr val="accent2">
        <a:lumMod val="20000"/>
        <a:lumOff val="80000"/>
      </a:schemeClr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Лист1!$F$295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Лист1!$G$294:$J$294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Лист1!$G$295:$J$295</c:f>
              <c:numCache>
                <c:formatCode>General</c:formatCode>
                <c:ptCount val="4"/>
                <c:pt idx="0">
                  <c:v>16</c:v>
                </c:pt>
                <c:pt idx="1">
                  <c:v>39</c:v>
                </c:pt>
                <c:pt idx="2">
                  <c:v>34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Лист1!$F$296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Лист1!$G$294:$J$294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Лист1!$G$296:$J$296</c:f>
              <c:numCache>
                <c:formatCode>General</c:formatCode>
                <c:ptCount val="4"/>
                <c:pt idx="0">
                  <c:v>14</c:v>
                </c:pt>
                <c:pt idx="1">
                  <c:v>42</c:v>
                </c:pt>
                <c:pt idx="2">
                  <c:v>34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Лист1!$F$297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Лист1!$G$294:$J$294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Лист1!$G$297:$J$297</c:f>
              <c:numCache>
                <c:formatCode>General</c:formatCode>
                <c:ptCount val="4"/>
                <c:pt idx="0">
                  <c:v>26</c:v>
                </c:pt>
                <c:pt idx="1">
                  <c:v>38</c:v>
                </c:pt>
                <c:pt idx="2">
                  <c:v>29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Лист1!$F$298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Лист1!$G$294:$J$294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Лист1!$G$298:$J$298</c:f>
              <c:numCache>
                <c:formatCode>General</c:formatCode>
                <c:ptCount val="4"/>
                <c:pt idx="0">
                  <c:v>20</c:v>
                </c:pt>
                <c:pt idx="1">
                  <c:v>38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shape val="cylinder"/>
        <c:axId val="68978560"/>
        <c:axId val="68980096"/>
        <c:axId val="0"/>
      </c:bar3DChart>
      <c:catAx>
        <c:axId val="6897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5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8980096"/>
        <c:crosses val="autoZero"/>
        <c:auto val="1"/>
        <c:lblAlgn val="ctr"/>
        <c:lblOffset val="100"/>
      </c:catAx>
      <c:valAx>
        <c:axId val="68980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10" b="1" i="0" baseline="0"/>
            </a:pPr>
            <a:endParaRPr lang="ru-RU"/>
          </a:p>
        </c:txPr>
        <c:crossAx val="68978560"/>
        <c:crosses val="autoZero"/>
        <c:crossBetween val="between"/>
      </c:valAx>
      <c:spPr>
        <a:solidFill>
          <a:srgbClr val="4BACC6">
            <a:lumMod val="20000"/>
            <a:lumOff val="80000"/>
          </a:srgbClr>
        </a:solidFill>
      </c:spPr>
    </c:plotArea>
    <c:legend>
      <c:legendPos val="r"/>
      <c:layout/>
      <c:txPr>
        <a:bodyPr/>
        <a:lstStyle/>
        <a:p>
          <a:pPr>
            <a:defRPr sz="1250" b="1" i="0" baseline="0"/>
          </a:pPr>
          <a:endParaRPr lang="ru-RU"/>
        </a:p>
      </c:txPr>
    </c:legend>
    <c:plotVisOnly val="1"/>
  </c:chart>
  <c:spPr>
    <a:solidFill>
      <a:schemeClr val="accent2">
        <a:lumMod val="20000"/>
        <a:lumOff val="80000"/>
      </a:schemeClr>
    </a:solidFill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Лист1!$E$105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Лист1!$F$104:$I$104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Лист1!$F$105:$I$105</c:f>
              <c:numCache>
                <c:formatCode>General</c:formatCode>
                <c:ptCount val="4"/>
                <c:pt idx="0">
                  <c:v>11</c:v>
                </c:pt>
                <c:pt idx="1">
                  <c:v>40</c:v>
                </c:pt>
                <c:pt idx="2">
                  <c:v>39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Лист1!$E$106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Лист1!$F$104:$I$104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Лист1!$F$106:$I$106</c:f>
              <c:numCache>
                <c:formatCode>General</c:formatCode>
                <c:ptCount val="4"/>
                <c:pt idx="0">
                  <c:v>10</c:v>
                </c:pt>
                <c:pt idx="1">
                  <c:v>41</c:v>
                </c:pt>
                <c:pt idx="2">
                  <c:v>39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Лист1!$E$107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Лист1!$F$104:$I$104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Лист1!$F$107:$I$107</c:f>
              <c:numCache>
                <c:formatCode>General</c:formatCode>
                <c:ptCount val="4"/>
                <c:pt idx="0">
                  <c:v>27</c:v>
                </c:pt>
                <c:pt idx="1">
                  <c:v>43</c:v>
                </c:pt>
                <c:pt idx="2">
                  <c:v>27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Лист1!$E$108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Лист1!$F$104:$I$104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Лист1!$F$108:$I$108</c:f>
              <c:numCache>
                <c:formatCode>General</c:formatCode>
                <c:ptCount val="4"/>
                <c:pt idx="0">
                  <c:v>39</c:v>
                </c:pt>
                <c:pt idx="1">
                  <c:v>44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shape val="cylinder"/>
        <c:axId val="68901120"/>
        <c:axId val="68907008"/>
        <c:axId val="0"/>
      </c:bar3DChart>
      <c:catAx>
        <c:axId val="68901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4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8907008"/>
        <c:crosses val="autoZero"/>
        <c:auto val="1"/>
        <c:lblAlgn val="ctr"/>
        <c:lblOffset val="100"/>
      </c:catAx>
      <c:valAx>
        <c:axId val="68907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50" b="1" i="0" baseline="0"/>
            </a:pPr>
            <a:endParaRPr lang="ru-RU"/>
          </a:p>
        </c:txPr>
        <c:crossAx val="68901120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layout/>
      <c:txPr>
        <a:bodyPr/>
        <a:lstStyle/>
        <a:p>
          <a:pPr>
            <a:defRPr sz="1150" b="1" i="0" baseline="0"/>
          </a:pPr>
          <a:endParaRPr lang="ru-RU"/>
        </a:p>
      </c:txPr>
    </c:legend>
    <c:plotVisOnly val="1"/>
  </c:chart>
  <c:spPr>
    <a:solidFill>
      <a:srgbClr val="9BBB59">
        <a:lumMod val="40000"/>
        <a:lumOff val="60000"/>
      </a:srgbClr>
    </a:solidFill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Лист1!$D$48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Лист1!$E$47:$H$47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Лист1!$E$48:$H$48</c:f>
              <c:numCache>
                <c:formatCode>General</c:formatCode>
                <c:ptCount val="4"/>
                <c:pt idx="0">
                  <c:v>7</c:v>
                </c:pt>
                <c:pt idx="1">
                  <c:v>36</c:v>
                </c:pt>
                <c:pt idx="2">
                  <c:v>44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Лист1!$D$49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Лист1!$E$47:$H$47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Лист1!$E$49:$H$49</c:f>
              <c:numCache>
                <c:formatCode>General</c:formatCode>
                <c:ptCount val="4"/>
                <c:pt idx="0">
                  <c:v>6</c:v>
                </c:pt>
                <c:pt idx="1">
                  <c:v>34</c:v>
                </c:pt>
                <c:pt idx="2">
                  <c:v>44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Лист1!$D$50</c:f>
              <c:strCache>
                <c:ptCount val="1"/>
                <c:pt idx="0">
                  <c:v>Тарасовский  р-н</c:v>
                </c:pt>
              </c:strCache>
            </c:strRef>
          </c:tx>
          <c:cat>
            <c:numRef>
              <c:f>Лист1!$E$47:$H$47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Лист1!$E$50:$H$50</c:f>
              <c:numCache>
                <c:formatCode>General</c:formatCode>
                <c:ptCount val="4"/>
                <c:pt idx="0">
                  <c:v>18</c:v>
                </c:pt>
                <c:pt idx="1">
                  <c:v>48</c:v>
                </c:pt>
                <c:pt idx="2">
                  <c:v>30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Лист1!$D$51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Лист1!$E$47:$H$47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Лист1!$E$51:$H$51</c:f>
              <c:numCache>
                <c:formatCode>General</c:formatCode>
                <c:ptCount val="4"/>
                <c:pt idx="0">
                  <c:v>42</c:v>
                </c:pt>
                <c:pt idx="1">
                  <c:v>47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hape val="cylinder"/>
        <c:axId val="68942080"/>
        <c:axId val="69079040"/>
        <c:axId val="0"/>
      </c:bar3DChart>
      <c:catAx>
        <c:axId val="68942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5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079040"/>
        <c:crosses val="autoZero"/>
        <c:auto val="1"/>
        <c:lblAlgn val="ctr"/>
        <c:lblOffset val="100"/>
      </c:catAx>
      <c:valAx>
        <c:axId val="69079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50" b="1" i="0" baseline="0"/>
            </a:pPr>
            <a:endParaRPr lang="ru-RU"/>
          </a:p>
        </c:txPr>
        <c:crossAx val="6894208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150" b="1" i="0" baseline="0"/>
          </a:pPr>
          <a:endParaRPr lang="ru-RU"/>
        </a:p>
      </c:txPr>
    </c:legend>
    <c:plotVisOnly val="1"/>
  </c:chart>
  <c:spPr>
    <a:solidFill>
      <a:schemeClr val="bg2">
        <a:lumMod val="90000"/>
      </a:schemeClr>
    </a:solidFill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Лист1!$E$85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Лист1!$D$86:$D$90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Лист1!$E$86:$E$90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Лист1!$F$85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Лист1!$D$86:$D$90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Лист1!$F$86:$F$90</c:f>
              <c:numCache>
                <c:formatCode>General</c:formatCode>
                <c:ptCount val="5"/>
                <c:pt idx="0">
                  <c:v>42</c:v>
                </c:pt>
                <c:pt idx="1">
                  <c:v>37</c:v>
                </c:pt>
                <c:pt idx="2">
                  <c:v>52</c:v>
                </c:pt>
                <c:pt idx="3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Лист1!$G$85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Лист1!$D$86:$D$90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Лист1!$G$86:$G$90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33</c:v>
                </c:pt>
                <c:pt idx="3">
                  <c:v>36</c:v>
                </c:pt>
              </c:numCache>
            </c:numRef>
          </c:val>
        </c:ser>
        <c:ser>
          <c:idx val="3"/>
          <c:order val="3"/>
          <c:tx>
            <c:strRef>
              <c:f>Лист1!$H$85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Лист1!$D$86:$D$90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Лист1!$H$86:$H$90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hape val="cylinder"/>
        <c:axId val="69101824"/>
        <c:axId val="69120000"/>
        <c:axId val="0"/>
      </c:bar3DChart>
      <c:catAx>
        <c:axId val="6910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340" b="1" i="0" baseline="0"/>
            </a:pPr>
            <a:endParaRPr lang="ru-RU"/>
          </a:p>
        </c:txPr>
        <c:crossAx val="69120000"/>
        <c:crosses val="autoZero"/>
        <c:auto val="1"/>
        <c:lblAlgn val="ctr"/>
        <c:lblOffset val="100"/>
      </c:catAx>
      <c:valAx>
        <c:axId val="69120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50" b="1" i="0" baseline="0"/>
            </a:pPr>
            <a:endParaRPr lang="ru-RU"/>
          </a:p>
        </c:txPr>
        <c:crossAx val="6910182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48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</c:chart>
  <c:spPr>
    <a:solidFill>
      <a:schemeClr val="bg2">
        <a:lumMod val="90000"/>
      </a:schemeClr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Лист1!$D$166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Лист1!$C$167:$C$171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Лист1!$D$167:$D$171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19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Лист1!$E$166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Лист1!$C$167:$C$171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Лист1!$E$167:$E$171</c:f>
              <c:numCache>
                <c:formatCode>General</c:formatCode>
                <c:ptCount val="5"/>
                <c:pt idx="0">
                  <c:v>37</c:v>
                </c:pt>
                <c:pt idx="1">
                  <c:v>36</c:v>
                </c:pt>
                <c:pt idx="2">
                  <c:v>43</c:v>
                </c:pt>
                <c:pt idx="3">
                  <c:v>52</c:v>
                </c:pt>
              </c:numCache>
            </c:numRef>
          </c:val>
        </c:ser>
        <c:ser>
          <c:idx val="2"/>
          <c:order val="2"/>
          <c:tx>
            <c:strRef>
              <c:f>Лист1!$F$166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Лист1!$C$167:$C$171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Лист1!$F$167:$F$171</c:f>
              <c:numCache>
                <c:formatCode>General</c:formatCode>
                <c:ptCount val="5"/>
                <c:pt idx="0">
                  <c:v>38</c:v>
                </c:pt>
                <c:pt idx="1">
                  <c:v>40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Лист1!$G$166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Лист1!$C$167:$C$171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Лист1!$G$167:$G$171</c:f>
              <c:numCache>
                <c:formatCode>General</c:formatCode>
                <c:ptCount val="5"/>
                <c:pt idx="0">
                  <c:v>16</c:v>
                </c:pt>
                <c:pt idx="1">
                  <c:v>18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shape val="cylinder"/>
        <c:axId val="69228800"/>
        <c:axId val="69234688"/>
        <c:axId val="0"/>
      </c:bar3DChart>
      <c:catAx>
        <c:axId val="69228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234688"/>
        <c:crosses val="autoZero"/>
        <c:auto val="1"/>
        <c:lblAlgn val="ctr"/>
        <c:lblOffset val="100"/>
      </c:catAx>
      <c:valAx>
        <c:axId val="69234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10" b="1" i="0" baseline="0"/>
            </a:pPr>
            <a:endParaRPr lang="ru-RU"/>
          </a:p>
        </c:txPr>
        <c:crossAx val="69228800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r"/>
      <c:layout/>
      <c:txPr>
        <a:bodyPr/>
        <a:lstStyle/>
        <a:p>
          <a:pPr>
            <a:defRPr sz="140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Лист1!$D$50</c:f>
              <c:strCache>
                <c:ptCount val="1"/>
                <c:pt idx="0">
                  <c:v>Окончили учебный год на «5»</c:v>
                </c:pt>
              </c:strCache>
            </c:strRef>
          </c:tx>
          <c:cat>
            <c:strRef>
              <c:f>Лист1!$E$49:$H$49</c:f>
              <c:strCache>
                <c:ptCount val="4"/>
                <c:pt idx="0">
                  <c:v>1 ступень</c:v>
                </c:pt>
                <c:pt idx="1">
                  <c:v>2 ступень</c:v>
                </c:pt>
                <c:pt idx="2">
                  <c:v>3 ступень</c:v>
                </c:pt>
                <c:pt idx="3">
                  <c:v>Всего по школе</c:v>
                </c:pt>
              </c:strCache>
            </c:strRef>
          </c:cat>
          <c:val>
            <c:numRef>
              <c:f>Лист1!$E$50:$H$50</c:f>
              <c:numCache>
                <c:formatCode>General</c:formatCode>
                <c:ptCount val="4"/>
                <c:pt idx="0">
                  <c:v>38</c:v>
                </c:pt>
                <c:pt idx="1">
                  <c:v>35</c:v>
                </c:pt>
                <c:pt idx="2">
                  <c:v>8</c:v>
                </c:pt>
                <c:pt idx="3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Лист1!$D$51</c:f>
              <c:strCache>
                <c:ptCount val="1"/>
                <c:pt idx="0">
                  <c:v>Окончили учебный год на «4» и «5»</c:v>
                </c:pt>
              </c:strCache>
            </c:strRef>
          </c:tx>
          <c:cat>
            <c:strRef>
              <c:f>Лист1!$E$49:$H$49</c:f>
              <c:strCache>
                <c:ptCount val="4"/>
                <c:pt idx="0">
                  <c:v>1 ступень</c:v>
                </c:pt>
                <c:pt idx="1">
                  <c:v>2 ступень</c:v>
                </c:pt>
                <c:pt idx="2">
                  <c:v>3 ступень</c:v>
                </c:pt>
                <c:pt idx="3">
                  <c:v>Всего по школе</c:v>
                </c:pt>
              </c:strCache>
            </c:strRef>
          </c:cat>
          <c:val>
            <c:numRef>
              <c:f>Лист1!$E$51:$H$51</c:f>
              <c:numCache>
                <c:formatCode>General</c:formatCode>
                <c:ptCount val="4"/>
                <c:pt idx="0">
                  <c:v>105</c:v>
                </c:pt>
                <c:pt idx="1">
                  <c:v>97</c:v>
                </c:pt>
                <c:pt idx="2">
                  <c:v>21</c:v>
                </c:pt>
                <c:pt idx="3">
                  <c:v>223</c:v>
                </c:pt>
              </c:numCache>
            </c:numRef>
          </c:val>
        </c:ser>
        <c:shape val="cylinder"/>
        <c:axId val="59373440"/>
        <c:axId val="59374976"/>
        <c:axId val="0"/>
      </c:bar3DChart>
      <c:catAx>
        <c:axId val="59373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40" b="1" i="0" baseline="0"/>
            </a:pPr>
            <a:endParaRPr lang="ru-RU"/>
          </a:p>
        </c:txPr>
        <c:crossAx val="59374976"/>
        <c:crosses val="autoZero"/>
        <c:auto val="1"/>
        <c:lblAlgn val="ctr"/>
        <c:lblOffset val="100"/>
      </c:catAx>
      <c:valAx>
        <c:axId val="59374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30" b="1" i="0" baseline="0"/>
            </a:pPr>
            <a:endParaRPr lang="ru-RU"/>
          </a:p>
        </c:txPr>
        <c:crossAx val="59373440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layout/>
      <c:txPr>
        <a:bodyPr/>
        <a:lstStyle/>
        <a:p>
          <a:pPr>
            <a:defRPr sz="1260" b="1" i="0" baseline="0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accent3">
        <a:lumMod val="60000"/>
        <a:lumOff val="40000"/>
      </a:schemeClr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Лист1!$D$46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Лист1!$E$45:$H$45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Лист1!$E$46:$H$46</c:f>
              <c:numCache>
                <c:formatCode>General</c:formatCode>
                <c:ptCount val="4"/>
                <c:pt idx="0">
                  <c:v>6</c:v>
                </c:pt>
                <c:pt idx="1">
                  <c:v>38</c:v>
                </c:pt>
                <c:pt idx="2">
                  <c:v>40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Лист1!$D$47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Лист1!$E$45:$H$45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Лист1!$E$47:$H$47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40</c:v>
                </c:pt>
                <c:pt idx="3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Лист1!$D$48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Лист1!$E$45:$H$45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Лист1!$E$48:$H$48</c:f>
              <c:numCache>
                <c:formatCode>General</c:formatCode>
                <c:ptCount val="4"/>
                <c:pt idx="0">
                  <c:v>15</c:v>
                </c:pt>
                <c:pt idx="1">
                  <c:v>42</c:v>
                </c:pt>
                <c:pt idx="2">
                  <c:v>34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Лист1!$D$49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Лист1!$E$45:$H$45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Лист1!$E$49:$H$49</c:f>
              <c:numCache>
                <c:formatCode>General</c:formatCode>
                <c:ptCount val="4"/>
                <c:pt idx="0">
                  <c:v>12</c:v>
                </c:pt>
                <c:pt idx="1">
                  <c:v>42</c:v>
                </c:pt>
                <c:pt idx="2">
                  <c:v>32</c:v>
                </c:pt>
                <c:pt idx="3">
                  <c:v>12</c:v>
                </c:pt>
              </c:numCache>
            </c:numRef>
          </c:val>
        </c:ser>
        <c:shape val="cylinder"/>
        <c:axId val="69146880"/>
        <c:axId val="69169152"/>
        <c:axId val="0"/>
      </c:bar3DChart>
      <c:catAx>
        <c:axId val="69146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8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169152"/>
        <c:crosses val="autoZero"/>
        <c:auto val="1"/>
        <c:lblAlgn val="ctr"/>
        <c:lblOffset val="100"/>
      </c:catAx>
      <c:valAx>
        <c:axId val="69169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20" b="1" i="0" baseline="0"/>
            </a:pPr>
            <a:endParaRPr lang="ru-RU"/>
          </a:p>
        </c:txPr>
        <c:crossAx val="6914688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290" b="1" i="0" baseline="0"/>
          </a:pPr>
          <a:endParaRPr lang="ru-RU"/>
        </a:p>
      </c:txPr>
    </c:legend>
    <c:plotVisOnly val="1"/>
  </c:chart>
  <c:spPr>
    <a:solidFill>
      <a:srgbClr val="F79646">
        <a:lumMod val="40000"/>
        <a:lumOff val="60000"/>
      </a:srgbClr>
    </a:solidFill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Лист1!$E$38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Лист1!$F$37:$I$37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Лист1!$F$38:$I$38</c:f>
              <c:numCache>
                <c:formatCode>General</c:formatCode>
                <c:ptCount val="4"/>
                <c:pt idx="0">
                  <c:v>19</c:v>
                </c:pt>
                <c:pt idx="1">
                  <c:v>44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Лист1!$E$39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Лист1!$F$37:$I$37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Лист1!$F$39:$I$39</c:f>
              <c:numCache>
                <c:formatCode>General</c:formatCode>
                <c:ptCount val="4"/>
                <c:pt idx="0">
                  <c:v>13</c:v>
                </c:pt>
                <c:pt idx="1">
                  <c:v>45</c:v>
                </c:pt>
                <c:pt idx="2">
                  <c:v>34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Лист1!$E$40</c:f>
              <c:strCache>
                <c:ptCount val="1"/>
                <c:pt idx="0">
                  <c:v>Тарасовский  р-н</c:v>
                </c:pt>
              </c:strCache>
            </c:strRef>
          </c:tx>
          <c:cat>
            <c:numRef>
              <c:f>Лист1!$F$37:$I$37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Лист1!$F$40:$I$40</c:f>
              <c:numCache>
                <c:formatCode>General</c:formatCode>
                <c:ptCount val="4"/>
                <c:pt idx="0">
                  <c:v>32</c:v>
                </c:pt>
                <c:pt idx="1">
                  <c:v>39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Лист1!$E$41</c:f>
              <c:strCache>
                <c:ptCount val="1"/>
                <c:pt idx="0">
                  <c:v>МБОУ ТСОШ №1</c:v>
                </c:pt>
              </c:strCache>
            </c:strRef>
          </c:tx>
          <c:cat>
            <c:numRef>
              <c:f>Лист1!$F$37:$I$37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Лист1!$F$41:$I$41</c:f>
              <c:numCache>
                <c:formatCode>General</c:formatCode>
                <c:ptCount val="4"/>
                <c:pt idx="0">
                  <c:v>28</c:v>
                </c:pt>
                <c:pt idx="1">
                  <c:v>38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shape val="cylinder"/>
        <c:axId val="69200128"/>
        <c:axId val="69279744"/>
        <c:axId val="0"/>
      </c:bar3DChart>
      <c:catAx>
        <c:axId val="69200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2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279744"/>
        <c:crosses val="autoZero"/>
        <c:auto val="1"/>
        <c:lblAlgn val="ctr"/>
        <c:lblOffset val="100"/>
      </c:catAx>
      <c:valAx>
        <c:axId val="69279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20" b="1" i="0" baseline="0"/>
            </a:pPr>
            <a:endParaRPr lang="ru-RU"/>
          </a:p>
        </c:txPr>
        <c:crossAx val="69200128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layout/>
      <c:txPr>
        <a:bodyPr/>
        <a:lstStyle/>
        <a:p>
          <a:pPr>
            <a:defRPr sz="106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</c:chart>
  <c:spPr>
    <a:solidFill>
      <a:schemeClr val="accent3">
        <a:lumMod val="60000"/>
        <a:lumOff val="40000"/>
      </a:schemeClr>
    </a:solidFill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Лист1!$C$137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Лист1!$D$136:$G$136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Лист1!$D$137:$G$137</c:f>
              <c:numCache>
                <c:formatCode>General</c:formatCode>
                <c:ptCount val="4"/>
                <c:pt idx="0">
                  <c:v>9</c:v>
                </c:pt>
                <c:pt idx="1">
                  <c:v>40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Лист1!$C$138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Лист1!$D$136:$G$136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Лист1!$D$138:$G$138</c:f>
              <c:numCache>
                <c:formatCode>General</c:formatCode>
                <c:ptCount val="4"/>
                <c:pt idx="0">
                  <c:v>8</c:v>
                </c:pt>
                <c:pt idx="1">
                  <c:v>44</c:v>
                </c:pt>
                <c:pt idx="2">
                  <c:v>33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Лист1!$C$139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Лист1!$D$136:$G$136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Лист1!$D$139:$G$139</c:f>
              <c:numCache>
                <c:formatCode>General</c:formatCode>
                <c:ptCount val="4"/>
                <c:pt idx="0">
                  <c:v>19</c:v>
                </c:pt>
                <c:pt idx="1">
                  <c:v>46</c:v>
                </c:pt>
                <c:pt idx="2">
                  <c:v>25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Лист1!$C$140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Лист1!$D$136:$G$136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Лист1!$D$140:$G$140</c:f>
              <c:numCache>
                <c:formatCode>General</c:formatCode>
                <c:ptCount val="4"/>
                <c:pt idx="0">
                  <c:v>18</c:v>
                </c:pt>
                <c:pt idx="1">
                  <c:v>46</c:v>
                </c:pt>
                <c:pt idx="2">
                  <c:v>23</c:v>
                </c:pt>
                <c:pt idx="3">
                  <c:v>12</c:v>
                </c:pt>
              </c:numCache>
            </c:numRef>
          </c:val>
        </c:ser>
        <c:shape val="cylinder"/>
        <c:axId val="69314816"/>
        <c:axId val="69332992"/>
        <c:axId val="0"/>
      </c:bar3DChart>
      <c:catAx>
        <c:axId val="69314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5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332992"/>
        <c:crosses val="autoZero"/>
        <c:auto val="1"/>
        <c:lblAlgn val="ctr"/>
        <c:lblOffset val="100"/>
      </c:catAx>
      <c:valAx>
        <c:axId val="69332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30" b="1" i="0" baseline="0"/>
            </a:pPr>
            <a:endParaRPr lang="ru-RU"/>
          </a:p>
        </c:txPr>
        <c:crossAx val="69314816"/>
        <c:crosses val="autoZero"/>
        <c:crossBetween val="between"/>
      </c:valAx>
      <c:spPr>
        <a:solidFill>
          <a:srgbClr val="F79646">
            <a:lumMod val="40000"/>
            <a:lumOff val="60000"/>
          </a:srgbClr>
        </a:solidFill>
      </c:spPr>
    </c:plotArea>
    <c:legend>
      <c:legendPos val="r"/>
      <c:layout/>
      <c:txPr>
        <a:bodyPr/>
        <a:lstStyle/>
        <a:p>
          <a:pPr>
            <a:defRPr sz="1220" b="1" i="0" baseline="0"/>
          </a:pPr>
          <a:endParaRPr lang="ru-RU"/>
        </a:p>
      </c:txPr>
    </c:legend>
    <c:plotVisOnly val="1"/>
  </c:chart>
  <c:spPr>
    <a:solidFill>
      <a:schemeClr val="accent5">
        <a:lumMod val="20000"/>
        <a:lumOff val="80000"/>
      </a:schemeClr>
    </a:solidFill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Лист1!$D$201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Лист1!$E$200:$H$200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Лист1!$E$201:$H$201</c:f>
              <c:numCache>
                <c:formatCode>General</c:formatCode>
                <c:ptCount val="4"/>
                <c:pt idx="0">
                  <c:v>6</c:v>
                </c:pt>
                <c:pt idx="1">
                  <c:v>39</c:v>
                </c:pt>
                <c:pt idx="2">
                  <c:v>41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Лист1!$D$202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Лист1!$E$200:$H$200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Лист1!$E$202:$H$202</c:f>
              <c:numCache>
                <c:formatCode>General</c:formatCode>
                <c:ptCount val="4"/>
                <c:pt idx="0">
                  <c:v>5</c:v>
                </c:pt>
                <c:pt idx="1">
                  <c:v>38</c:v>
                </c:pt>
                <c:pt idx="2">
                  <c:v>41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Лист1!$D$203</c:f>
              <c:strCache>
                <c:ptCount val="1"/>
                <c:pt idx="0">
                  <c:v>Тарасовский  р-н</c:v>
                </c:pt>
              </c:strCache>
            </c:strRef>
          </c:tx>
          <c:cat>
            <c:numRef>
              <c:f>Лист1!$E$200:$H$200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Лист1!$E$203:$H$203</c:f>
              <c:numCache>
                <c:formatCode>General</c:formatCode>
                <c:ptCount val="4"/>
                <c:pt idx="0">
                  <c:v>14</c:v>
                </c:pt>
                <c:pt idx="1">
                  <c:v>50</c:v>
                </c:pt>
                <c:pt idx="2">
                  <c:v>29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Лист1!$D$204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Лист1!$E$200:$H$200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Лист1!$E$204:$H$204</c:f>
              <c:numCache>
                <c:formatCode>General</c:formatCode>
                <c:ptCount val="4"/>
                <c:pt idx="0">
                  <c:v>15</c:v>
                </c:pt>
                <c:pt idx="1">
                  <c:v>52</c:v>
                </c:pt>
                <c:pt idx="2">
                  <c:v>27</c:v>
                </c:pt>
                <c:pt idx="3">
                  <c:v>5</c:v>
                </c:pt>
              </c:numCache>
            </c:numRef>
          </c:val>
        </c:ser>
        <c:shape val="cylinder"/>
        <c:axId val="69421312"/>
        <c:axId val="69427200"/>
        <c:axId val="0"/>
      </c:bar3DChart>
      <c:catAx>
        <c:axId val="6942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427200"/>
        <c:crosses val="autoZero"/>
        <c:auto val="1"/>
        <c:lblAlgn val="ctr"/>
        <c:lblOffset val="100"/>
      </c:catAx>
      <c:valAx>
        <c:axId val="69427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50" b="1" i="0" baseline="0"/>
            </a:pPr>
            <a:endParaRPr lang="ru-RU"/>
          </a:p>
        </c:txPr>
        <c:crossAx val="6942131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070" b="1" i="0" baseline="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solidFill>
      <a:srgbClr val="F79646">
        <a:lumMod val="20000"/>
        <a:lumOff val="80000"/>
      </a:srgbClr>
    </a:solidFill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Лист1!$G$126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Лист1!$H$125:$K$125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Лист1!$H$126:$K$126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32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Лист1!$G$127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Лист1!$H$125:$K$125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Лист1!$H$127:$K$127</c:f>
              <c:numCache>
                <c:formatCode>General</c:formatCode>
                <c:ptCount val="4"/>
                <c:pt idx="0">
                  <c:v>9</c:v>
                </c:pt>
                <c:pt idx="1">
                  <c:v>43</c:v>
                </c:pt>
                <c:pt idx="2">
                  <c:v>36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Лист1!$G$128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Лист1!$H$125:$K$125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Лист1!$H$128:$K$128</c:f>
              <c:numCache>
                <c:formatCode>General</c:formatCode>
                <c:ptCount val="4"/>
                <c:pt idx="0">
                  <c:v>32</c:v>
                </c:pt>
                <c:pt idx="1">
                  <c:v>48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Лист1!$G$129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Лист1!$H$125:$K$125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Лист1!$H$129:$K$129</c:f>
              <c:numCache>
                <c:formatCode>General</c:formatCode>
                <c:ptCount val="4"/>
                <c:pt idx="0">
                  <c:v>35</c:v>
                </c:pt>
                <c:pt idx="1">
                  <c:v>51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hape val="cylinder"/>
        <c:axId val="69466368"/>
        <c:axId val="69349376"/>
        <c:axId val="0"/>
      </c:bar3DChart>
      <c:catAx>
        <c:axId val="69466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2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349376"/>
        <c:crosses val="autoZero"/>
        <c:auto val="1"/>
        <c:lblAlgn val="ctr"/>
        <c:lblOffset val="100"/>
      </c:catAx>
      <c:valAx>
        <c:axId val="69349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30" b="1" i="0" baseline="0"/>
            </a:pPr>
            <a:endParaRPr lang="ru-RU"/>
          </a:p>
        </c:txPr>
        <c:crossAx val="69466368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</c:spPr>
    </c:plotArea>
    <c:legend>
      <c:legendPos val="r"/>
      <c:layout/>
      <c:txPr>
        <a:bodyPr/>
        <a:lstStyle/>
        <a:p>
          <a:pPr>
            <a:defRPr sz="1090" b="1" i="0" baseline="0"/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[Книга1]Лист1!$E$62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[Книга1]Лист1!$F$61:$I$61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[Книга1]Лист1!$F$62:$I$62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  <c:pt idx="2">
                  <c:v>44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[Книга1]Лист1!$E$63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[Книга1]Лист1!$F$61:$I$61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[Книга1]Лист1!$F$63:$I$63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41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[Книга1]Лист1!$E$64</c:f>
              <c:strCache>
                <c:ptCount val="1"/>
                <c:pt idx="0">
                  <c:v>Тарасовский  р-н</c:v>
                </c:pt>
              </c:strCache>
            </c:strRef>
          </c:tx>
          <c:cat>
            <c:numRef>
              <c:f>[Книга1]Лист1!$F$61:$I$61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[Книга1]Лист1!$F$64:$I$64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[Книга1]Лист1!$E$65</c:f>
              <c:strCache>
                <c:ptCount val="1"/>
                <c:pt idx="0">
                  <c:v>МБОУ ТСОШ №1</c:v>
                </c:pt>
              </c:strCache>
            </c:strRef>
          </c:tx>
          <c:cat>
            <c:numRef>
              <c:f>[Книга1]Лист1!$F$61:$I$61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[Книга1]Лист1!$F$65:$I$65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</c:ser>
        <c:shape val="cylinder"/>
        <c:axId val="69384448"/>
        <c:axId val="69390336"/>
        <c:axId val="0"/>
      </c:bar3DChart>
      <c:catAx>
        <c:axId val="69384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2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390336"/>
        <c:crosses val="autoZero"/>
        <c:auto val="1"/>
        <c:lblAlgn val="ctr"/>
        <c:lblOffset val="100"/>
      </c:catAx>
      <c:valAx>
        <c:axId val="6939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60" b="1" i="0" baseline="0"/>
            </a:pPr>
            <a:endParaRPr lang="ru-RU"/>
          </a:p>
        </c:txPr>
        <c:crossAx val="69384448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090" b="1" i="0" baseline="0"/>
          </a:pPr>
          <a:endParaRPr lang="ru-RU"/>
        </a:p>
      </c:txPr>
    </c:legend>
    <c:plotVisOnly val="1"/>
  </c:chart>
  <c:spPr>
    <a:solidFill>
      <a:srgbClr val="9BBB59">
        <a:lumMod val="60000"/>
        <a:lumOff val="40000"/>
      </a:srgbClr>
    </a:solidFill>
  </c:sp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Лист1!$C$9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Лист1!$D$8:$G$8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Лист1!$D$9:$G$9</c:f>
              <c:numCache>
                <c:formatCode>General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40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Лист1!$C$10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Лист1!$D$8:$G$8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Лист1!$D$10:$G$10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Лист1!$C$11</c:f>
              <c:strCache>
                <c:ptCount val="1"/>
                <c:pt idx="0">
                  <c:v>Тарасовс  р-н</c:v>
                </c:pt>
              </c:strCache>
            </c:strRef>
          </c:tx>
          <c:cat>
            <c:numRef>
              <c:f>Лист1!$D$8:$G$8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Лист1!$D$11:$G$11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Лист1!$C$12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Лист1!$D$8:$G$8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Лист1!$D$12:$G$12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69490560"/>
        <c:axId val="69492096"/>
        <c:axId val="0"/>
      </c:bar3DChart>
      <c:catAx>
        <c:axId val="69490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3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492096"/>
        <c:crosses val="autoZero"/>
        <c:auto val="1"/>
        <c:lblAlgn val="ctr"/>
        <c:lblOffset val="100"/>
      </c:catAx>
      <c:valAx>
        <c:axId val="69492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50" b="1" i="0" baseline="0"/>
            </a:pPr>
            <a:endParaRPr lang="ru-RU"/>
          </a:p>
        </c:txPr>
        <c:crossAx val="69490560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layout/>
      <c:txPr>
        <a:bodyPr/>
        <a:lstStyle/>
        <a:p>
          <a:pPr>
            <a:defRPr sz="1300" b="1" i="0" baseline="0"/>
          </a:pPr>
          <a:endParaRPr lang="ru-RU"/>
        </a:p>
      </c:txPr>
    </c:legend>
    <c:plotVisOnly val="1"/>
  </c:chart>
  <c:spPr>
    <a:solidFill>
      <a:schemeClr val="bg2">
        <a:lumMod val="90000"/>
      </a:schemeClr>
    </a:solidFill>
  </c:sp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Лист1!$G$9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Лист1!$F$10:$F$14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МБОУ ТСОШ №1</c:v>
                </c:pt>
              </c:strCache>
            </c:strRef>
          </c:cat>
          <c:val>
            <c:numRef>
              <c:f>Лист1!$G$10:$G$14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Лист1!$H$9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Лист1!$F$10:$F$14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МБОУ ТСОШ №1</c:v>
                </c:pt>
              </c:strCache>
            </c:strRef>
          </c:cat>
          <c:val>
            <c:numRef>
              <c:f>Лист1!$H$10:$H$14</c:f>
              <c:numCache>
                <c:formatCode>General</c:formatCode>
                <c:ptCount val="5"/>
                <c:pt idx="0">
                  <c:v>36</c:v>
                </c:pt>
                <c:pt idx="1">
                  <c:v>34</c:v>
                </c:pt>
                <c:pt idx="2">
                  <c:v>38</c:v>
                </c:pt>
                <c:pt idx="3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Лист1!$I$9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Лист1!$F$10:$F$14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МБОУ ТСОШ №1</c:v>
                </c:pt>
              </c:strCache>
            </c:strRef>
          </c:cat>
          <c:val>
            <c:numRef>
              <c:f>Лист1!$I$10:$I$14</c:f>
              <c:numCache>
                <c:formatCode>General</c:formatCode>
                <c:ptCount val="5"/>
                <c:pt idx="0">
                  <c:v>47</c:v>
                </c:pt>
                <c:pt idx="1">
                  <c:v>46</c:v>
                </c:pt>
                <c:pt idx="2">
                  <c:v>45</c:v>
                </c:pt>
                <c:pt idx="3">
                  <c:v>56</c:v>
                </c:pt>
              </c:numCache>
            </c:numRef>
          </c:val>
        </c:ser>
        <c:ser>
          <c:idx val="3"/>
          <c:order val="3"/>
          <c:tx>
            <c:strRef>
              <c:f>Лист1!$J$9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Лист1!$F$10:$F$14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МБОУ ТСОШ №1</c:v>
                </c:pt>
              </c:strCache>
            </c:strRef>
          </c:cat>
          <c:val>
            <c:numRef>
              <c:f>Лист1!$J$10:$J$14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</c:ser>
        <c:shape val="cylinder"/>
        <c:axId val="69544192"/>
        <c:axId val="69550080"/>
        <c:axId val="0"/>
      </c:bar3DChart>
      <c:catAx>
        <c:axId val="69544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04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550080"/>
        <c:crosses val="autoZero"/>
        <c:auto val="1"/>
        <c:lblAlgn val="ctr"/>
        <c:lblOffset val="100"/>
      </c:catAx>
      <c:valAx>
        <c:axId val="69550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20" b="1" i="0" baseline="0"/>
            </a:pPr>
            <a:endParaRPr lang="ru-RU"/>
          </a:p>
        </c:txPr>
        <c:crossAx val="6954419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660" b="1" i="0" baseline="0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spPr>
    <a:solidFill>
      <a:schemeClr val="accent6">
        <a:lumMod val="60000"/>
        <a:lumOff val="40000"/>
      </a:schemeClr>
    </a:solidFill>
  </c:sp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Лист1!$C$229</c:f>
              <c:strCache>
                <c:ptCount val="1"/>
                <c:pt idx="0">
                  <c:v>Вся выборка</c:v>
                </c:pt>
              </c:strCache>
            </c:strRef>
          </c:tx>
          <c:cat>
            <c:numRef>
              <c:f>Лист1!$D$228:$G$228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Лист1!$D$229:$G$229</c:f>
              <c:numCache>
                <c:formatCode>General</c:formatCode>
                <c:ptCount val="4"/>
                <c:pt idx="0">
                  <c:v>2</c:v>
                </c:pt>
                <c:pt idx="1">
                  <c:v>19</c:v>
                </c:pt>
                <c:pt idx="2">
                  <c:v>48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Лист1!$C$230</c:f>
              <c:strCache>
                <c:ptCount val="1"/>
                <c:pt idx="0">
                  <c:v>Ростов. обл.</c:v>
                </c:pt>
              </c:strCache>
            </c:strRef>
          </c:tx>
          <c:cat>
            <c:numRef>
              <c:f>Лист1!$D$228:$G$228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Лист1!$D$230:$G$230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  <c:pt idx="2">
                  <c:v>46</c:v>
                </c:pt>
                <c:pt idx="3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Лист1!$C$231</c:f>
              <c:strCache>
                <c:ptCount val="1"/>
                <c:pt idx="0">
                  <c:v>Тарасовский  р-н</c:v>
                </c:pt>
              </c:strCache>
            </c:strRef>
          </c:tx>
          <c:cat>
            <c:numRef>
              <c:f>Лист1!$D$228:$G$228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Лист1!$D$231:$G$231</c:f>
              <c:numCache>
                <c:formatCode>General</c:formatCode>
                <c:ptCount val="4"/>
                <c:pt idx="0">
                  <c:v>0</c:v>
                </c:pt>
                <c:pt idx="1">
                  <c:v>37</c:v>
                </c:pt>
                <c:pt idx="2">
                  <c:v>37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Лист1!$C$232</c:f>
              <c:strCache>
                <c:ptCount val="1"/>
                <c:pt idx="0">
                  <c:v> ТСОШ №1</c:v>
                </c:pt>
              </c:strCache>
            </c:strRef>
          </c:tx>
          <c:cat>
            <c:numRef>
              <c:f>Лист1!$D$228:$G$228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Лист1!$D$232:$G$232</c:f>
              <c:numCache>
                <c:formatCode>General</c:formatCode>
                <c:ptCount val="4"/>
                <c:pt idx="0">
                  <c:v>9</c:v>
                </c:pt>
                <c:pt idx="1">
                  <c:v>27</c:v>
                </c:pt>
                <c:pt idx="2">
                  <c:v>36</c:v>
                </c:pt>
                <c:pt idx="3">
                  <c:v>27</c:v>
                </c:pt>
              </c:numCache>
            </c:numRef>
          </c:val>
        </c:ser>
        <c:shape val="cylinder"/>
        <c:axId val="69601536"/>
        <c:axId val="69615616"/>
        <c:axId val="0"/>
      </c:bar3DChart>
      <c:catAx>
        <c:axId val="69601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2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9615616"/>
        <c:crosses val="autoZero"/>
        <c:auto val="1"/>
        <c:lblAlgn val="ctr"/>
        <c:lblOffset val="100"/>
      </c:catAx>
      <c:valAx>
        <c:axId val="69615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40" b="1" i="0" baseline="0"/>
            </a:pPr>
            <a:endParaRPr lang="ru-RU"/>
          </a:p>
        </c:txPr>
        <c:crossAx val="6960153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r"/>
      <c:layout/>
      <c:txPr>
        <a:bodyPr/>
        <a:lstStyle/>
        <a:p>
          <a:pPr>
            <a:defRPr sz="1010" b="1" i="0" baseline="0"/>
          </a:pPr>
          <a:endParaRPr lang="ru-RU"/>
        </a:p>
      </c:txPr>
    </c:legend>
    <c:plotVisOnly val="1"/>
  </c:chart>
  <c:spPr>
    <a:solidFill>
      <a:srgbClr val="F79646">
        <a:lumMod val="20000"/>
        <a:lumOff val="80000"/>
      </a:srgbClr>
    </a:solidFill>
  </c:sp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6991539266736455E-2"/>
          <c:y val="2.8825146856642919E-2"/>
          <c:w val="0.9228301119430351"/>
          <c:h val="0.745808857226179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Лист1!$D$194</c:f>
              <c:strCache>
                <c:ptCount val="1"/>
                <c:pt idx="0">
                  <c:v>успев</c:v>
                </c:pt>
              </c:strCache>
            </c:strRef>
          </c:tx>
          <c:cat>
            <c:strRef>
              <c:f>Лист1!$C$195:$C$203</c:f>
              <c:strCache>
                <c:ptCount val="9"/>
                <c:pt idx="0">
                  <c:v>Русский яз</c:v>
                </c:pt>
                <c:pt idx="1">
                  <c:v>математика</c:v>
                </c:pt>
                <c:pt idx="2">
                  <c:v>химия</c:v>
                </c:pt>
                <c:pt idx="3">
                  <c:v>физика</c:v>
                </c:pt>
                <c:pt idx="4">
                  <c:v>обществ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информ</c:v>
                </c:pt>
                <c:pt idx="8">
                  <c:v>биология</c:v>
                </c:pt>
              </c:strCache>
            </c:strRef>
          </c:cat>
          <c:val>
            <c:numRef>
              <c:f>Лист1!$D$195:$D$203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</c:v>
                </c:pt>
                <c:pt idx="7">
                  <c:v>100</c:v>
                </c:pt>
                <c:pt idx="8">
                  <c:v>94</c:v>
                </c:pt>
              </c:numCache>
            </c:numRef>
          </c:val>
        </c:ser>
        <c:ser>
          <c:idx val="1"/>
          <c:order val="1"/>
          <c:tx>
            <c:strRef>
              <c:f>Лист1!$E$194</c:f>
              <c:strCache>
                <c:ptCount val="1"/>
                <c:pt idx="0">
                  <c:v>Кач-во </c:v>
                </c:pt>
              </c:strCache>
            </c:strRef>
          </c:tx>
          <c:cat>
            <c:strRef>
              <c:f>Лист1!$C$195:$C$203</c:f>
              <c:strCache>
                <c:ptCount val="9"/>
                <c:pt idx="0">
                  <c:v>Русский яз</c:v>
                </c:pt>
                <c:pt idx="1">
                  <c:v>математика</c:v>
                </c:pt>
                <c:pt idx="2">
                  <c:v>химия</c:v>
                </c:pt>
                <c:pt idx="3">
                  <c:v>физика</c:v>
                </c:pt>
                <c:pt idx="4">
                  <c:v>обществ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информ</c:v>
                </c:pt>
                <c:pt idx="8">
                  <c:v>биология</c:v>
                </c:pt>
              </c:strCache>
            </c:strRef>
          </c:cat>
          <c:val>
            <c:numRef>
              <c:f>Лист1!$E$195:$E$203</c:f>
              <c:numCache>
                <c:formatCode>General</c:formatCode>
                <c:ptCount val="9"/>
                <c:pt idx="0">
                  <c:v>64</c:v>
                </c:pt>
                <c:pt idx="1">
                  <c:v>75</c:v>
                </c:pt>
                <c:pt idx="2">
                  <c:v>75</c:v>
                </c:pt>
                <c:pt idx="3">
                  <c:v>13</c:v>
                </c:pt>
                <c:pt idx="4">
                  <c:v>59</c:v>
                </c:pt>
                <c:pt idx="5">
                  <c:v>50</c:v>
                </c:pt>
                <c:pt idx="6">
                  <c:v>52</c:v>
                </c:pt>
                <c:pt idx="7">
                  <c:v>82</c:v>
                </c:pt>
                <c:pt idx="8">
                  <c:v>35</c:v>
                </c:pt>
              </c:numCache>
            </c:numRef>
          </c:val>
        </c:ser>
        <c:shape val="cylinder"/>
        <c:axId val="84239488"/>
        <c:axId val="84398848"/>
        <c:axId val="0"/>
      </c:bar3DChart>
      <c:catAx>
        <c:axId val="84239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31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84398848"/>
        <c:crosses val="autoZero"/>
        <c:auto val="1"/>
        <c:lblAlgn val="ctr"/>
        <c:lblOffset val="100"/>
      </c:catAx>
      <c:valAx>
        <c:axId val="84398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10" b="1" i="0" baseline="0"/>
            </a:pPr>
            <a:endParaRPr lang="ru-RU"/>
          </a:p>
        </c:txPr>
        <c:crossAx val="84239488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</c:chart>
  <c:spPr>
    <a:solidFill>
      <a:schemeClr val="accent2">
        <a:lumMod val="60000"/>
        <a:lumOff val="4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Лист1!$D$140</c:f>
              <c:strCache>
                <c:ptCount val="1"/>
                <c:pt idx="0">
                  <c:v>1 ст</c:v>
                </c:pt>
              </c:strCache>
            </c:strRef>
          </c:tx>
          <c:cat>
            <c:multiLvlStrRef>
              <c:f>Лист1!$E$137:$J$139</c:f>
              <c:multiLvlStrCache>
                <c:ptCount val="6"/>
                <c:lvl>
                  <c:pt idx="0">
                    <c:v>Усп </c:v>
                  </c:pt>
                  <c:pt idx="1">
                    <c:v>Кач-во</c:v>
                  </c:pt>
                  <c:pt idx="2">
                    <c:v>Успев</c:v>
                  </c:pt>
                  <c:pt idx="3">
                    <c:v>Кач-во</c:v>
                  </c:pt>
                  <c:pt idx="4">
                    <c:v>Успев</c:v>
                  </c:pt>
                  <c:pt idx="5">
                    <c:v>Кач-во</c:v>
                  </c:pt>
                </c:lvl>
                <c:lvl>
                  <c:pt idx="0">
                    <c:v>2016 – 2017</c:v>
                  </c:pt>
                  <c:pt idx="2">
                    <c:v>2017 – 2018</c:v>
                  </c:pt>
                  <c:pt idx="4">
                    <c:v>2018 – 2019</c:v>
                  </c:pt>
                </c:lvl>
              </c:multiLvlStrCache>
            </c:multiLvlStrRef>
          </c:cat>
          <c:val>
            <c:numRef>
              <c:f>Лист1!$E$140:$J$140</c:f>
              <c:numCache>
                <c:formatCode>0%</c:formatCode>
                <c:ptCount val="6"/>
                <c:pt idx="0">
                  <c:v>0.99</c:v>
                </c:pt>
                <c:pt idx="1">
                  <c:v>0.68</c:v>
                </c:pt>
                <c:pt idx="2">
                  <c:v>0.98</c:v>
                </c:pt>
                <c:pt idx="3">
                  <c:v>0.68</c:v>
                </c:pt>
                <c:pt idx="4">
                  <c:v>0.98</c:v>
                </c:pt>
                <c:pt idx="5">
                  <c:v>0.66000000000000059</c:v>
                </c:pt>
              </c:numCache>
            </c:numRef>
          </c:val>
        </c:ser>
        <c:ser>
          <c:idx val="1"/>
          <c:order val="1"/>
          <c:tx>
            <c:strRef>
              <c:f>Лист1!$D$141</c:f>
              <c:strCache>
                <c:ptCount val="1"/>
                <c:pt idx="0">
                  <c:v>2 ст</c:v>
                </c:pt>
              </c:strCache>
            </c:strRef>
          </c:tx>
          <c:cat>
            <c:multiLvlStrRef>
              <c:f>Лист1!$E$137:$J$139</c:f>
              <c:multiLvlStrCache>
                <c:ptCount val="6"/>
                <c:lvl>
                  <c:pt idx="0">
                    <c:v>Усп </c:v>
                  </c:pt>
                  <c:pt idx="1">
                    <c:v>Кач-во</c:v>
                  </c:pt>
                  <c:pt idx="2">
                    <c:v>Успев</c:v>
                  </c:pt>
                  <c:pt idx="3">
                    <c:v>Кач-во</c:v>
                  </c:pt>
                  <c:pt idx="4">
                    <c:v>Успев</c:v>
                  </c:pt>
                  <c:pt idx="5">
                    <c:v>Кач-во</c:v>
                  </c:pt>
                </c:lvl>
                <c:lvl>
                  <c:pt idx="0">
                    <c:v>2016 – 2017</c:v>
                  </c:pt>
                  <c:pt idx="2">
                    <c:v>2017 – 2018</c:v>
                  </c:pt>
                  <c:pt idx="4">
                    <c:v>2018 – 2019</c:v>
                  </c:pt>
                </c:lvl>
              </c:multiLvlStrCache>
            </c:multiLvlStrRef>
          </c:cat>
          <c:val>
            <c:numRef>
              <c:f>Лист1!$E$141:$J$141</c:f>
              <c:numCache>
                <c:formatCode>0%</c:formatCode>
                <c:ptCount val="6"/>
                <c:pt idx="0">
                  <c:v>0.94000000000000039</c:v>
                </c:pt>
                <c:pt idx="1">
                  <c:v>0.4</c:v>
                </c:pt>
                <c:pt idx="2">
                  <c:v>0.93</c:v>
                </c:pt>
                <c:pt idx="3">
                  <c:v>0.4100000000000002</c:v>
                </c:pt>
                <c:pt idx="4">
                  <c:v>0.96000000000000041</c:v>
                </c:pt>
                <c:pt idx="5">
                  <c:v>0.38000000000000023</c:v>
                </c:pt>
              </c:numCache>
            </c:numRef>
          </c:val>
        </c:ser>
        <c:ser>
          <c:idx val="2"/>
          <c:order val="2"/>
          <c:tx>
            <c:strRef>
              <c:f>Лист1!$D$142</c:f>
              <c:strCache>
                <c:ptCount val="1"/>
                <c:pt idx="0">
                  <c:v>3 ст</c:v>
                </c:pt>
              </c:strCache>
            </c:strRef>
          </c:tx>
          <c:cat>
            <c:multiLvlStrRef>
              <c:f>Лист1!$E$137:$J$139</c:f>
              <c:multiLvlStrCache>
                <c:ptCount val="6"/>
                <c:lvl>
                  <c:pt idx="0">
                    <c:v>Усп </c:v>
                  </c:pt>
                  <c:pt idx="1">
                    <c:v>Кач-во</c:v>
                  </c:pt>
                  <c:pt idx="2">
                    <c:v>Успев</c:v>
                  </c:pt>
                  <c:pt idx="3">
                    <c:v>Кач-во</c:v>
                  </c:pt>
                  <c:pt idx="4">
                    <c:v>Успев</c:v>
                  </c:pt>
                  <c:pt idx="5">
                    <c:v>Кач-во</c:v>
                  </c:pt>
                </c:lvl>
                <c:lvl>
                  <c:pt idx="0">
                    <c:v>2016 – 2017</c:v>
                  </c:pt>
                  <c:pt idx="2">
                    <c:v>2017 – 2018</c:v>
                  </c:pt>
                  <c:pt idx="4">
                    <c:v>2018 – 2019</c:v>
                  </c:pt>
                </c:lvl>
              </c:multiLvlStrCache>
            </c:multiLvlStrRef>
          </c:cat>
          <c:val>
            <c:numRef>
              <c:f>Лист1!$E$142:$J$142</c:f>
              <c:numCache>
                <c:formatCode>0%</c:formatCode>
                <c:ptCount val="6"/>
                <c:pt idx="0">
                  <c:v>1</c:v>
                </c:pt>
                <c:pt idx="1">
                  <c:v>0.56999999999999995</c:v>
                </c:pt>
                <c:pt idx="2">
                  <c:v>0.96000000000000041</c:v>
                </c:pt>
                <c:pt idx="3">
                  <c:v>0.52</c:v>
                </c:pt>
                <c:pt idx="4">
                  <c:v>0.94000000000000039</c:v>
                </c:pt>
                <c:pt idx="5">
                  <c:v>0.47000000000000008</c:v>
                </c:pt>
              </c:numCache>
            </c:numRef>
          </c:val>
        </c:ser>
        <c:ser>
          <c:idx val="3"/>
          <c:order val="3"/>
          <c:tx>
            <c:strRef>
              <c:f>Лист1!$D$143</c:f>
              <c:strCache>
                <c:ptCount val="1"/>
                <c:pt idx="0">
                  <c:v>По школе</c:v>
                </c:pt>
              </c:strCache>
            </c:strRef>
          </c:tx>
          <c:cat>
            <c:multiLvlStrRef>
              <c:f>Лист1!$E$137:$J$139</c:f>
              <c:multiLvlStrCache>
                <c:ptCount val="6"/>
                <c:lvl>
                  <c:pt idx="0">
                    <c:v>Усп </c:v>
                  </c:pt>
                  <c:pt idx="1">
                    <c:v>Кач-во</c:v>
                  </c:pt>
                  <c:pt idx="2">
                    <c:v>Успев</c:v>
                  </c:pt>
                  <c:pt idx="3">
                    <c:v>Кач-во</c:v>
                  </c:pt>
                  <c:pt idx="4">
                    <c:v>Успев</c:v>
                  </c:pt>
                  <c:pt idx="5">
                    <c:v>Кач-во</c:v>
                  </c:pt>
                </c:lvl>
                <c:lvl>
                  <c:pt idx="0">
                    <c:v>2016 – 2017</c:v>
                  </c:pt>
                  <c:pt idx="2">
                    <c:v>2017 – 2018</c:v>
                  </c:pt>
                  <c:pt idx="4">
                    <c:v>2018 – 2019</c:v>
                  </c:pt>
                </c:lvl>
              </c:multiLvlStrCache>
            </c:multiLvlStrRef>
          </c:cat>
          <c:val>
            <c:numRef>
              <c:f>Лист1!$E$143:$J$143</c:f>
              <c:numCache>
                <c:formatCode>0%</c:formatCode>
                <c:ptCount val="6"/>
                <c:pt idx="0">
                  <c:v>0.97000000000000042</c:v>
                </c:pt>
                <c:pt idx="1">
                  <c:v>0.55000000000000004</c:v>
                </c:pt>
                <c:pt idx="2">
                  <c:v>0.9500000000000004</c:v>
                </c:pt>
                <c:pt idx="3">
                  <c:v>0.53</c:v>
                </c:pt>
                <c:pt idx="4">
                  <c:v>0.96000000000000041</c:v>
                </c:pt>
                <c:pt idx="5">
                  <c:v>0.5</c:v>
                </c:pt>
              </c:numCache>
            </c:numRef>
          </c:val>
        </c:ser>
        <c:shape val="cylinder"/>
        <c:axId val="59599872"/>
        <c:axId val="59630336"/>
        <c:axId val="0"/>
      </c:bar3DChart>
      <c:catAx>
        <c:axId val="59599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32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59630336"/>
        <c:crosses val="autoZero"/>
        <c:auto val="1"/>
        <c:lblAlgn val="ctr"/>
        <c:lblOffset val="100"/>
      </c:catAx>
      <c:valAx>
        <c:axId val="596303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140" b="1" i="0" baseline="0"/>
            </a:pPr>
            <a:endParaRPr lang="ru-RU"/>
          </a:p>
        </c:txPr>
        <c:crossAx val="59599872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</c:spPr>
    </c:plotArea>
    <c:legend>
      <c:legendPos val="r"/>
      <c:layout/>
      <c:txPr>
        <a:bodyPr/>
        <a:lstStyle/>
        <a:p>
          <a:pPr>
            <a:defRPr sz="1340" b="1" i="0" baseline="0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accent2">
        <a:lumMod val="40000"/>
        <a:lumOff val="60000"/>
      </a:schemeClr>
    </a:solidFill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Лист1!$H$12</c:f>
              <c:strCache>
                <c:ptCount val="1"/>
                <c:pt idx="0">
                  <c:v>Средний </c:v>
                </c:pt>
              </c:strCache>
            </c:strRef>
          </c:tx>
          <c:cat>
            <c:strRef>
              <c:f>Лист1!$G$13:$G$23</c:f>
              <c:strCache>
                <c:ptCount val="11"/>
                <c:pt idx="0">
                  <c:v>химия</c:v>
                </c:pt>
                <c:pt idx="1">
                  <c:v>география</c:v>
                </c:pt>
                <c:pt idx="2">
                  <c:v>физика</c:v>
                </c:pt>
                <c:pt idx="3">
                  <c:v>русский</c:v>
                </c:pt>
                <c:pt idx="4">
                  <c:v>обществоз</c:v>
                </c:pt>
                <c:pt idx="5">
                  <c:v>Математ проф</c:v>
                </c:pt>
                <c:pt idx="6">
                  <c:v>история</c:v>
                </c:pt>
                <c:pt idx="7">
                  <c:v>литература</c:v>
                </c:pt>
                <c:pt idx="8">
                  <c:v>икт</c:v>
                </c:pt>
                <c:pt idx="9">
                  <c:v>биология</c:v>
                </c:pt>
                <c:pt idx="10">
                  <c:v>итого</c:v>
                </c:pt>
              </c:strCache>
            </c:strRef>
          </c:cat>
          <c:val>
            <c:numRef>
              <c:f>Лист1!$H$13:$H$23</c:f>
              <c:numCache>
                <c:formatCode>General</c:formatCode>
                <c:ptCount val="11"/>
                <c:pt idx="0">
                  <c:v>45</c:v>
                </c:pt>
                <c:pt idx="1">
                  <c:v>64</c:v>
                </c:pt>
                <c:pt idx="2">
                  <c:v>51</c:v>
                </c:pt>
                <c:pt idx="3">
                  <c:v>67</c:v>
                </c:pt>
                <c:pt idx="4">
                  <c:v>43</c:v>
                </c:pt>
                <c:pt idx="5">
                  <c:v>44</c:v>
                </c:pt>
                <c:pt idx="6">
                  <c:v>50</c:v>
                </c:pt>
                <c:pt idx="7">
                  <c:v>52</c:v>
                </c:pt>
                <c:pt idx="8">
                  <c:v>43</c:v>
                </c:pt>
                <c:pt idx="9">
                  <c:v>50</c:v>
                </c:pt>
                <c:pt idx="10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Лист1!$I$12</c:f>
              <c:strCache>
                <c:ptCount val="1"/>
                <c:pt idx="0">
                  <c:v>высокий </c:v>
                </c:pt>
              </c:strCache>
            </c:strRef>
          </c:tx>
          <c:cat>
            <c:strRef>
              <c:f>Лист1!$G$13:$G$23</c:f>
              <c:strCache>
                <c:ptCount val="11"/>
                <c:pt idx="0">
                  <c:v>химия</c:v>
                </c:pt>
                <c:pt idx="1">
                  <c:v>география</c:v>
                </c:pt>
                <c:pt idx="2">
                  <c:v>физика</c:v>
                </c:pt>
                <c:pt idx="3">
                  <c:v>русский</c:v>
                </c:pt>
                <c:pt idx="4">
                  <c:v>обществоз</c:v>
                </c:pt>
                <c:pt idx="5">
                  <c:v>Математ проф</c:v>
                </c:pt>
                <c:pt idx="6">
                  <c:v>история</c:v>
                </c:pt>
                <c:pt idx="7">
                  <c:v>литература</c:v>
                </c:pt>
                <c:pt idx="8">
                  <c:v>икт</c:v>
                </c:pt>
                <c:pt idx="9">
                  <c:v>биология</c:v>
                </c:pt>
                <c:pt idx="10">
                  <c:v>итого</c:v>
                </c:pt>
              </c:strCache>
            </c:strRef>
          </c:cat>
          <c:val>
            <c:numRef>
              <c:f>Лист1!$I$13:$I$23</c:f>
              <c:numCache>
                <c:formatCode>General</c:formatCode>
                <c:ptCount val="11"/>
                <c:pt idx="0">
                  <c:v>80</c:v>
                </c:pt>
                <c:pt idx="1">
                  <c:v>64</c:v>
                </c:pt>
                <c:pt idx="2">
                  <c:v>68</c:v>
                </c:pt>
                <c:pt idx="3">
                  <c:v>94</c:v>
                </c:pt>
                <c:pt idx="4">
                  <c:v>76</c:v>
                </c:pt>
                <c:pt idx="5">
                  <c:v>78</c:v>
                </c:pt>
                <c:pt idx="6">
                  <c:v>69</c:v>
                </c:pt>
                <c:pt idx="7">
                  <c:v>59</c:v>
                </c:pt>
                <c:pt idx="8">
                  <c:v>75</c:v>
                </c:pt>
                <c:pt idx="9">
                  <c:v>93</c:v>
                </c:pt>
                <c:pt idx="10">
                  <c:v>71</c:v>
                </c:pt>
              </c:numCache>
            </c:numRef>
          </c:val>
        </c:ser>
        <c:shape val="cylinder"/>
        <c:axId val="84344832"/>
        <c:axId val="84346368"/>
        <c:axId val="0"/>
      </c:bar3DChart>
      <c:catAx>
        <c:axId val="84344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30" b="1" i="0" baseline="0"/>
            </a:pPr>
            <a:endParaRPr lang="ru-RU"/>
          </a:p>
        </c:txPr>
        <c:crossAx val="84346368"/>
        <c:crosses val="autoZero"/>
        <c:auto val="1"/>
        <c:lblAlgn val="ctr"/>
        <c:lblOffset val="100"/>
      </c:catAx>
      <c:valAx>
        <c:axId val="84346368"/>
        <c:scaling>
          <c:orientation val="minMax"/>
        </c:scaling>
        <c:axPos val="l"/>
        <c:majorGridlines/>
        <c:numFmt formatCode="General" sourceLinked="1"/>
        <c:tickLblPos val="nextTo"/>
        <c:crossAx val="8434483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540" b="1" i="0" baseline="0"/>
          </a:pPr>
          <a:endParaRPr lang="ru-RU"/>
        </a:p>
      </c:txPr>
    </c:legend>
    <c:plotVisOnly val="1"/>
  </c:chart>
  <c:spPr>
    <a:solidFill>
      <a:schemeClr val="accent3">
        <a:lumMod val="60000"/>
        <a:lumOff val="40000"/>
      </a:schemeClr>
    </a:solidFill>
  </c:sp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Образование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180" b="1" i="0" baseline="0">
                    <a:latin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'[Диаграмма в Microsoft Office Word]Лист1'!$C$62:$D$62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'[Диаграмма в Microsoft Office Word]Лист1'!$C$63:$D$63</c:f>
              <c:numCache>
                <c:formatCode>0%</c:formatCode>
                <c:ptCount val="2"/>
                <c:pt idx="0">
                  <c:v>0.84000000000000064</c:v>
                </c:pt>
                <c:pt idx="1">
                  <c:v>0.16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gradFill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9C6563"/>
        </a:gs>
        <a:gs pos="58000">
          <a:srgbClr val="80302D"/>
        </a:gs>
        <a:gs pos="71001">
          <a:srgbClr val="C0524E"/>
        </a:gs>
        <a:gs pos="94000">
          <a:srgbClr val="EBDAD4"/>
        </a:gs>
        <a:gs pos="100000">
          <a:srgbClr val="55261C"/>
        </a:gs>
      </a:gsLst>
      <a:lin ang="5400000" scaled="0"/>
    </a:gradFill>
  </c:sp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aseline="0">
                <a:solidFill>
                  <a:schemeClr val="bg2">
                    <a:lumMod val="25000"/>
                  </a:schemeClr>
                </a:solidFill>
              </a:defRPr>
            </a:pPr>
            <a:r>
              <a:rPr lang="ru-RU" baseline="0">
                <a:solidFill>
                  <a:schemeClr val="bg2">
                    <a:lumMod val="25000"/>
                  </a:schemeClr>
                </a:solidFill>
              </a:rPr>
              <a:t>квалификационные категории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160" b="1" i="0" baseline="0">
                    <a:latin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'[Диаграмма в Microsoft Office Word]Лист1'!$C$15:$E$15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соответствие занимаемой должности</c:v>
                </c:pt>
              </c:strCache>
            </c:strRef>
          </c:cat>
          <c:val>
            <c:numRef>
              <c:f>'[Диаграмма в Microsoft Office Word]Лист1'!$C$16:$E$16</c:f>
              <c:numCache>
                <c:formatCode>0%</c:formatCode>
                <c:ptCount val="3"/>
                <c:pt idx="0">
                  <c:v>0.29000000000000031</c:v>
                </c:pt>
                <c:pt idx="1">
                  <c:v>0.30000000000000032</c:v>
                </c:pt>
                <c:pt idx="2">
                  <c:v>0.41000000000000031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accent3">
            <a:lumMod val="60000"/>
            <a:lumOff val="40000"/>
          </a:schemeClr>
        </a:solidFill>
      </c:spPr>
    </c:plotArea>
    <c:plotVisOnly val="1"/>
    <c:dispBlanksAs val="zero"/>
  </c:chart>
  <c:spPr>
    <a:solidFill>
      <a:schemeClr val="accent6">
        <a:lumMod val="60000"/>
        <a:lumOff val="4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7.3351960037253403E-2"/>
          <c:y val="0.14387758821813937"/>
          <c:w val="0.90092842265684625"/>
          <c:h val="0.63741506270049653"/>
        </c:manualLayout>
      </c:layout>
      <c:barChart>
        <c:barDir val="col"/>
        <c:grouping val="clustered"/>
        <c:ser>
          <c:idx val="0"/>
          <c:order val="0"/>
          <c:tx>
            <c:strRef>
              <c:f>Лист1!$F$202</c:f>
              <c:strCache>
                <c:ptCount val="1"/>
                <c:pt idx="0">
                  <c:v>% качества знаний</c:v>
                </c:pt>
              </c:strCache>
            </c:strRef>
          </c:tx>
          <c:cat>
            <c:strRef>
              <c:f>Лист1!$E$203:$E$232</c:f>
              <c:strCache>
                <c:ptCount val="30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3А</c:v>
                </c:pt>
                <c:pt idx="4">
                  <c:v>3Б</c:v>
                </c:pt>
                <c:pt idx="5">
                  <c:v>3В</c:v>
                </c:pt>
                <c:pt idx="6">
                  <c:v>4А</c:v>
                </c:pt>
                <c:pt idx="7">
                  <c:v>4Б</c:v>
                </c:pt>
                <c:pt idx="8">
                  <c:v>4В</c:v>
                </c:pt>
                <c:pt idx="9">
                  <c:v>4Г</c:v>
                </c:pt>
                <c:pt idx="10">
                  <c:v>5А</c:v>
                </c:pt>
                <c:pt idx="11">
                  <c:v>5Б</c:v>
                </c:pt>
                <c:pt idx="12">
                  <c:v>5В</c:v>
                </c:pt>
                <c:pt idx="13">
                  <c:v>6А</c:v>
                </c:pt>
                <c:pt idx="14">
                  <c:v>6Б</c:v>
                </c:pt>
                <c:pt idx="15">
                  <c:v>7А</c:v>
                </c:pt>
                <c:pt idx="16">
                  <c:v>7Б</c:v>
                </c:pt>
                <c:pt idx="17">
                  <c:v>7В</c:v>
                </c:pt>
                <c:pt idx="18">
                  <c:v>8А</c:v>
                </c:pt>
                <c:pt idx="19">
                  <c:v>8Б</c:v>
                </c:pt>
                <c:pt idx="20">
                  <c:v>8В</c:v>
                </c:pt>
                <c:pt idx="21">
                  <c:v>8Г</c:v>
                </c:pt>
                <c:pt idx="22">
                  <c:v>9А</c:v>
                </c:pt>
                <c:pt idx="23">
                  <c:v>9Б</c:v>
                </c:pt>
                <c:pt idx="24">
                  <c:v>9В</c:v>
                </c:pt>
                <c:pt idx="25">
                  <c:v>10</c:v>
                </c:pt>
                <c:pt idx="26">
                  <c:v>11А</c:v>
                </c:pt>
                <c:pt idx="27">
                  <c:v>11Б</c:v>
                </c:pt>
                <c:pt idx="28">
                  <c:v>11В</c:v>
                </c:pt>
                <c:pt idx="29">
                  <c:v>Итого:</c:v>
                </c:pt>
              </c:strCache>
            </c:strRef>
          </c:cat>
          <c:val>
            <c:numRef>
              <c:f>Лист1!$F$203:$F$232</c:f>
              <c:numCache>
                <c:formatCode>0%</c:formatCode>
                <c:ptCount val="30"/>
                <c:pt idx="0">
                  <c:v>0.5</c:v>
                </c:pt>
                <c:pt idx="1">
                  <c:v>0.9</c:v>
                </c:pt>
                <c:pt idx="2">
                  <c:v>0.4100000000000002</c:v>
                </c:pt>
                <c:pt idx="3">
                  <c:v>0.8300000000000004</c:v>
                </c:pt>
                <c:pt idx="4">
                  <c:v>0.75000000000000044</c:v>
                </c:pt>
                <c:pt idx="5">
                  <c:v>0.62000000000000044</c:v>
                </c:pt>
                <c:pt idx="6">
                  <c:v>0.74000000000000044</c:v>
                </c:pt>
                <c:pt idx="7">
                  <c:v>0.60000000000000042</c:v>
                </c:pt>
                <c:pt idx="8">
                  <c:v>0.7000000000000004</c:v>
                </c:pt>
                <c:pt idx="9">
                  <c:v>0.45</c:v>
                </c:pt>
                <c:pt idx="10">
                  <c:v>0.8</c:v>
                </c:pt>
                <c:pt idx="11">
                  <c:v>0.53</c:v>
                </c:pt>
                <c:pt idx="12">
                  <c:v>0.66000000000000059</c:v>
                </c:pt>
                <c:pt idx="13">
                  <c:v>0.2</c:v>
                </c:pt>
                <c:pt idx="14">
                  <c:v>0.5</c:v>
                </c:pt>
                <c:pt idx="15">
                  <c:v>0.4100000000000002</c:v>
                </c:pt>
                <c:pt idx="16">
                  <c:v>0.33000000000000035</c:v>
                </c:pt>
                <c:pt idx="17">
                  <c:v>0.27</c:v>
                </c:pt>
                <c:pt idx="18">
                  <c:v>0.5</c:v>
                </c:pt>
                <c:pt idx="19">
                  <c:v>0.33000000000000035</c:v>
                </c:pt>
                <c:pt idx="20">
                  <c:v>0.55000000000000004</c:v>
                </c:pt>
                <c:pt idx="21">
                  <c:v>0.13</c:v>
                </c:pt>
                <c:pt idx="22">
                  <c:v>0.56999999999999995</c:v>
                </c:pt>
                <c:pt idx="23">
                  <c:v>0.36000000000000021</c:v>
                </c:pt>
                <c:pt idx="24">
                  <c:v>0.33000000000000035</c:v>
                </c:pt>
                <c:pt idx="25">
                  <c:v>0.2900000000000002</c:v>
                </c:pt>
                <c:pt idx="26">
                  <c:v>0.7000000000000004</c:v>
                </c:pt>
                <c:pt idx="27">
                  <c:v>0.42000000000000021</c:v>
                </c:pt>
                <c:pt idx="28">
                  <c:v>0.33000000000000035</c:v>
                </c:pt>
                <c:pt idx="29">
                  <c:v>0.51</c:v>
                </c:pt>
              </c:numCache>
            </c:numRef>
          </c:val>
        </c:ser>
        <c:axId val="68236800"/>
        <c:axId val="68238336"/>
      </c:barChart>
      <c:catAx>
        <c:axId val="6823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9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68238336"/>
        <c:crosses val="autoZero"/>
        <c:auto val="1"/>
        <c:lblAlgn val="ctr"/>
        <c:lblOffset val="100"/>
      </c:catAx>
      <c:valAx>
        <c:axId val="682383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090" b="1" i="0" baseline="0"/>
            </a:pPr>
            <a:endParaRPr lang="ru-RU"/>
          </a:p>
        </c:txPr>
        <c:crossAx val="68236800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Лист1!$F$261</c:f>
              <c:strCache>
                <c:ptCount val="1"/>
                <c:pt idx="0">
                  <c:v>Успеваемость%</c:v>
                </c:pt>
              </c:strCache>
            </c:strRef>
          </c:tx>
          <c:cat>
            <c:strRef>
              <c:f>Лист1!$E$262:$E$275</c:f>
              <c:strCache>
                <c:ptCount val="1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7В</c:v>
                </c:pt>
                <c:pt idx="8">
                  <c:v>8А</c:v>
                </c:pt>
                <c:pt idx="9">
                  <c:v>8Б</c:v>
                </c:pt>
                <c:pt idx="10">
                  <c:v>8В</c:v>
                </c:pt>
                <c:pt idx="11">
                  <c:v>8Г</c:v>
                </c:pt>
                <c:pt idx="12">
                  <c:v>10</c:v>
                </c:pt>
                <c:pt idx="13">
                  <c:v>итого</c:v>
                </c:pt>
              </c:strCache>
            </c:strRef>
          </c:cat>
          <c:val>
            <c:numRef>
              <c:f>Лист1!$F$262:$F$275</c:f>
              <c:numCache>
                <c:formatCode>0%</c:formatCode>
                <c:ptCount val="14"/>
                <c:pt idx="0" formatCode="General">
                  <c:v>0</c:v>
                </c:pt>
                <c:pt idx="1">
                  <c:v>0.84000000000000064</c:v>
                </c:pt>
                <c:pt idx="2">
                  <c:v>1</c:v>
                </c:pt>
                <c:pt idx="3">
                  <c:v>0.78</c:v>
                </c:pt>
                <c:pt idx="4">
                  <c:v>0.8</c:v>
                </c:pt>
                <c:pt idx="5">
                  <c:v>0.7600000000000009</c:v>
                </c:pt>
                <c:pt idx="6">
                  <c:v>0.77000000000000091</c:v>
                </c:pt>
                <c:pt idx="7">
                  <c:v>0.79</c:v>
                </c:pt>
                <c:pt idx="8">
                  <c:v>1</c:v>
                </c:pt>
                <c:pt idx="9">
                  <c:v>0.77000000000000091</c:v>
                </c:pt>
                <c:pt idx="10">
                  <c:v>0.95000000000000062</c:v>
                </c:pt>
                <c:pt idx="11">
                  <c:v>0.67000000000000104</c:v>
                </c:pt>
                <c:pt idx="12">
                  <c:v>0.47000000000000008</c:v>
                </c:pt>
                <c:pt idx="1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Лист1!$G$261</c:f>
              <c:strCache>
                <c:ptCount val="1"/>
                <c:pt idx="0">
                  <c:v>Качество знаний%</c:v>
                </c:pt>
              </c:strCache>
            </c:strRef>
          </c:tx>
          <c:cat>
            <c:strRef>
              <c:f>Лист1!$E$262:$E$275</c:f>
              <c:strCache>
                <c:ptCount val="1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7В</c:v>
                </c:pt>
                <c:pt idx="8">
                  <c:v>8А</c:v>
                </c:pt>
                <c:pt idx="9">
                  <c:v>8Б</c:v>
                </c:pt>
                <c:pt idx="10">
                  <c:v>8В</c:v>
                </c:pt>
                <c:pt idx="11">
                  <c:v>8Г</c:v>
                </c:pt>
                <c:pt idx="12">
                  <c:v>10</c:v>
                </c:pt>
                <c:pt idx="13">
                  <c:v>итого</c:v>
                </c:pt>
              </c:strCache>
            </c:strRef>
          </c:cat>
          <c:val>
            <c:numRef>
              <c:f>Лист1!$G$262:$G$275</c:f>
              <c:numCache>
                <c:formatCode>0%</c:formatCode>
                <c:ptCount val="14"/>
                <c:pt idx="0">
                  <c:v>0.65000000000000102</c:v>
                </c:pt>
                <c:pt idx="1">
                  <c:v>0.55000000000000004</c:v>
                </c:pt>
                <c:pt idx="2">
                  <c:v>0.27</c:v>
                </c:pt>
                <c:pt idx="3">
                  <c:v>0.44</c:v>
                </c:pt>
                <c:pt idx="4">
                  <c:v>0.35000000000000031</c:v>
                </c:pt>
                <c:pt idx="5">
                  <c:v>0.48000000000000032</c:v>
                </c:pt>
                <c:pt idx="6">
                  <c:v>0.5</c:v>
                </c:pt>
                <c:pt idx="7">
                  <c:v>0.58000000000000007</c:v>
                </c:pt>
                <c:pt idx="8">
                  <c:v>0.61000000000000065</c:v>
                </c:pt>
                <c:pt idx="9">
                  <c:v>0.53</c:v>
                </c:pt>
                <c:pt idx="10">
                  <c:v>0.65000000000000102</c:v>
                </c:pt>
                <c:pt idx="11">
                  <c:v>0.14000000000000001</c:v>
                </c:pt>
                <c:pt idx="12">
                  <c:v>0.47000000000000008</c:v>
                </c:pt>
                <c:pt idx="13">
                  <c:v>0.47000000000000008</c:v>
                </c:pt>
              </c:numCache>
            </c:numRef>
          </c:val>
        </c:ser>
        <c:shape val="cylinder"/>
        <c:axId val="59642240"/>
        <c:axId val="59643776"/>
        <c:axId val="0"/>
      </c:bar3DChart>
      <c:catAx>
        <c:axId val="59642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6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59643776"/>
        <c:crosses val="autoZero"/>
        <c:auto val="1"/>
        <c:lblAlgn val="ctr"/>
        <c:lblOffset val="100"/>
      </c:catAx>
      <c:valAx>
        <c:axId val="59643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70" b="1" i="0" baseline="0"/>
            </a:pPr>
            <a:endParaRPr lang="ru-RU"/>
          </a:p>
        </c:txPr>
        <c:crossAx val="59642240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/>
      <c:txPr>
        <a:bodyPr/>
        <a:lstStyle/>
        <a:p>
          <a:pPr>
            <a:defRPr sz="116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Лист1!$D$8</c:f>
              <c:strCache>
                <c:ptCount val="1"/>
                <c:pt idx="0">
                  <c:v>Успеваем</c:v>
                </c:pt>
              </c:strCache>
            </c:strRef>
          </c:tx>
          <c:cat>
            <c:strRef>
              <c:f>Лист1!$C$9:$C$22</c:f>
              <c:strCache>
                <c:ptCount val="1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7В</c:v>
                </c:pt>
                <c:pt idx="8">
                  <c:v>8А</c:v>
                </c:pt>
                <c:pt idx="9">
                  <c:v>8Б</c:v>
                </c:pt>
                <c:pt idx="10">
                  <c:v>8В</c:v>
                </c:pt>
                <c:pt idx="11">
                  <c:v>8Г</c:v>
                </c:pt>
                <c:pt idx="12">
                  <c:v>10</c:v>
                </c:pt>
                <c:pt idx="13">
                  <c:v>итого</c:v>
                </c:pt>
              </c:strCache>
            </c:strRef>
          </c:cat>
          <c:val>
            <c:numRef>
              <c:f>Лист1!$D$9:$D$22</c:f>
              <c:numCache>
                <c:formatCode>0%</c:formatCode>
                <c:ptCount val="14"/>
                <c:pt idx="0">
                  <c:v>0.9</c:v>
                </c:pt>
                <c:pt idx="1">
                  <c:v>0.89</c:v>
                </c:pt>
                <c:pt idx="2">
                  <c:v>0.9</c:v>
                </c:pt>
                <c:pt idx="3">
                  <c:v>0.67000000000000048</c:v>
                </c:pt>
                <c:pt idx="4">
                  <c:v>0.67000000000000048</c:v>
                </c:pt>
                <c:pt idx="5">
                  <c:v>0.9</c:v>
                </c:pt>
                <c:pt idx="6">
                  <c:v>0.86000000000000032</c:v>
                </c:pt>
                <c:pt idx="7">
                  <c:v>0.78</c:v>
                </c:pt>
                <c:pt idx="8">
                  <c:v>1</c:v>
                </c:pt>
                <c:pt idx="9">
                  <c:v>0.82000000000000028</c:v>
                </c:pt>
                <c:pt idx="10">
                  <c:v>0.95000000000000029</c:v>
                </c:pt>
                <c:pt idx="11">
                  <c:v>1</c:v>
                </c:pt>
                <c:pt idx="12">
                  <c:v>0.73000000000000032</c:v>
                </c:pt>
                <c:pt idx="13">
                  <c:v>0.85000000000000031</c:v>
                </c:pt>
              </c:numCache>
            </c:numRef>
          </c:val>
        </c:ser>
        <c:ser>
          <c:idx val="1"/>
          <c:order val="1"/>
          <c:tx>
            <c:strRef>
              <c:f>Лист1!$E$8</c:f>
              <c:strCache>
                <c:ptCount val="1"/>
                <c:pt idx="0">
                  <c:v>Кач-во знаний</c:v>
                </c:pt>
              </c:strCache>
            </c:strRef>
          </c:tx>
          <c:cat>
            <c:strRef>
              <c:f>Лист1!$C$9:$C$22</c:f>
              <c:strCache>
                <c:ptCount val="1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7В</c:v>
                </c:pt>
                <c:pt idx="8">
                  <c:v>8А</c:v>
                </c:pt>
                <c:pt idx="9">
                  <c:v>8Б</c:v>
                </c:pt>
                <c:pt idx="10">
                  <c:v>8В</c:v>
                </c:pt>
                <c:pt idx="11">
                  <c:v>8Г</c:v>
                </c:pt>
                <c:pt idx="12">
                  <c:v>10</c:v>
                </c:pt>
                <c:pt idx="13">
                  <c:v>итого</c:v>
                </c:pt>
              </c:strCache>
            </c:strRef>
          </c:cat>
          <c:val>
            <c:numRef>
              <c:f>Лист1!$E$9:$E$22</c:f>
              <c:numCache>
                <c:formatCode>0%</c:formatCode>
                <c:ptCount val="14"/>
                <c:pt idx="0">
                  <c:v>0.8</c:v>
                </c:pt>
                <c:pt idx="1">
                  <c:v>0.39000000000000018</c:v>
                </c:pt>
                <c:pt idx="2">
                  <c:v>0.60000000000000031</c:v>
                </c:pt>
                <c:pt idx="3">
                  <c:v>0.14000000000000001</c:v>
                </c:pt>
                <c:pt idx="4">
                  <c:v>0.33000000000000024</c:v>
                </c:pt>
                <c:pt idx="5">
                  <c:v>0.52</c:v>
                </c:pt>
                <c:pt idx="6">
                  <c:v>0.36000000000000015</c:v>
                </c:pt>
                <c:pt idx="7">
                  <c:v>0.39000000000000018</c:v>
                </c:pt>
                <c:pt idx="8">
                  <c:v>0.29000000000000015</c:v>
                </c:pt>
                <c:pt idx="9">
                  <c:v>0.53</c:v>
                </c:pt>
                <c:pt idx="10">
                  <c:v>0.35000000000000014</c:v>
                </c:pt>
                <c:pt idx="11">
                  <c:v>0.26</c:v>
                </c:pt>
                <c:pt idx="12">
                  <c:v>0.2</c:v>
                </c:pt>
                <c:pt idx="13">
                  <c:v>0.39000000000000018</c:v>
                </c:pt>
              </c:numCache>
            </c:numRef>
          </c:val>
        </c:ser>
        <c:shape val="cylinder"/>
        <c:axId val="59673600"/>
        <c:axId val="59687680"/>
        <c:axId val="0"/>
      </c:bar3DChart>
      <c:catAx>
        <c:axId val="59673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80" b="1" i="0" baseline="0">
                <a:solidFill>
                  <a:srgbClr val="C00000"/>
                </a:solidFill>
              </a:defRPr>
            </a:pPr>
            <a:endParaRPr lang="ru-RU"/>
          </a:p>
        </c:txPr>
        <c:crossAx val="59687680"/>
        <c:crosses val="autoZero"/>
        <c:auto val="1"/>
        <c:lblAlgn val="ctr"/>
        <c:lblOffset val="100"/>
      </c:catAx>
      <c:valAx>
        <c:axId val="596876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140" b="1" i="0" baseline="0"/>
            </a:pPr>
            <a:endParaRPr lang="ru-RU"/>
          </a:p>
        </c:txPr>
        <c:crossAx val="5967360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sz="115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bg2">
        <a:lumMod val="90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Лист1!$E$73</c:f>
              <c:strCache>
                <c:ptCount val="1"/>
                <c:pt idx="0">
                  <c:v>Русский язык</c:v>
                </c:pt>
              </c:strCache>
            </c:strRef>
          </c:tx>
          <c:cat>
            <c:strRef>
              <c:f>Лист1!$F$72:$G$72</c:f>
              <c:strCache>
                <c:ptCount val="2"/>
                <c:pt idx="0">
                  <c:v>Успеваемость%</c:v>
                </c:pt>
                <c:pt idx="1">
                  <c:v>Качество знаний%</c:v>
                </c:pt>
              </c:strCache>
            </c:strRef>
          </c:cat>
          <c:val>
            <c:numRef>
              <c:f>Лист1!$F$73:$G$73</c:f>
              <c:numCache>
                <c:formatCode>0%</c:formatCode>
                <c:ptCount val="2"/>
                <c:pt idx="0">
                  <c:v>0.47000000000000008</c:v>
                </c:pt>
                <c:pt idx="1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Лист1!$E$74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Лист1!$F$72:$G$72</c:f>
              <c:strCache>
                <c:ptCount val="2"/>
                <c:pt idx="0">
                  <c:v>Успеваемость%</c:v>
                </c:pt>
                <c:pt idx="1">
                  <c:v>Качество знаний%</c:v>
                </c:pt>
              </c:strCache>
            </c:strRef>
          </c:cat>
          <c:val>
            <c:numRef>
              <c:f>Лист1!$F$74:$G$74</c:f>
              <c:numCache>
                <c:formatCode>0%</c:formatCode>
                <c:ptCount val="2"/>
                <c:pt idx="0">
                  <c:v>0.73000000000000065</c:v>
                </c:pt>
                <c:pt idx="1">
                  <c:v>0.2</c:v>
                </c:pt>
              </c:numCache>
            </c:numRef>
          </c:val>
        </c:ser>
        <c:shape val="cylinder"/>
        <c:axId val="94972544"/>
        <c:axId val="96104832"/>
        <c:axId val="0"/>
      </c:bar3DChart>
      <c:catAx>
        <c:axId val="94972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060" b="1" i="0" baseline="0"/>
            </a:pPr>
            <a:endParaRPr lang="ru-RU"/>
          </a:p>
        </c:txPr>
        <c:crossAx val="96104832"/>
        <c:crosses val="autoZero"/>
        <c:auto val="1"/>
        <c:lblAlgn val="ctr"/>
        <c:lblOffset val="100"/>
      </c:catAx>
      <c:valAx>
        <c:axId val="961048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020" b="1" i="0" baseline="0"/>
            </a:pPr>
            <a:endParaRPr lang="ru-RU"/>
          </a:p>
        </c:txPr>
        <c:crossAx val="94972544"/>
        <c:crosses val="autoZero"/>
        <c:crossBetween val="between"/>
      </c:valAx>
      <c:spPr>
        <a:pattFill prst="openDmnd">
          <a:fgClr>
            <a:schemeClr val="accent6">
              <a:lumMod val="75000"/>
            </a:schemeClr>
          </a:fgClr>
          <a:bgClr>
            <a:schemeClr val="bg1"/>
          </a:bgClr>
        </a:pattFill>
      </c:spPr>
    </c:plotArea>
    <c:legend>
      <c:legendPos val="r"/>
      <c:layout/>
      <c:txPr>
        <a:bodyPr/>
        <a:lstStyle/>
        <a:p>
          <a:pPr>
            <a:defRPr sz="1200" b="1" i="0" baseline="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pattFill prst="weave">
      <a:fgClr>
        <a:schemeClr val="accent3">
          <a:lumMod val="50000"/>
        </a:schemeClr>
      </a:fgClr>
      <a:bgClr>
        <a:schemeClr val="bg1"/>
      </a:bgClr>
    </a:patt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Лист1!$F$225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Лист1!$E$226:$E$230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  р-н</c:v>
                </c:pt>
                <c:pt idx="3">
                  <c:v> ТСОШ №1</c:v>
                </c:pt>
              </c:strCache>
            </c:strRef>
          </c:cat>
          <c:val>
            <c:numRef>
              <c:f>Лист1!$F$226:$F$230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Лист1!$G$225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Лист1!$E$226:$E$230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  р-н</c:v>
                </c:pt>
                <c:pt idx="3">
                  <c:v> ТСОШ №1</c:v>
                </c:pt>
              </c:strCache>
            </c:strRef>
          </c:cat>
          <c:val>
            <c:numRef>
              <c:f>Лист1!$G$226:$G$230</c:f>
              <c:numCache>
                <c:formatCode>General</c:formatCode>
                <c:ptCount val="5"/>
                <c:pt idx="0">
                  <c:v>25</c:v>
                </c:pt>
                <c:pt idx="1">
                  <c:v>29</c:v>
                </c:pt>
                <c:pt idx="2">
                  <c:v>32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Лист1!$H$225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Лист1!$E$226:$E$230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  р-н</c:v>
                </c:pt>
                <c:pt idx="3">
                  <c:v> ТСОШ №1</c:v>
                </c:pt>
              </c:strCache>
            </c:strRef>
          </c:cat>
          <c:val>
            <c:numRef>
              <c:f>Лист1!$H$226:$H$230</c:f>
              <c:numCache>
                <c:formatCode>General</c:formatCode>
                <c:ptCount val="5"/>
                <c:pt idx="0">
                  <c:v>47</c:v>
                </c:pt>
                <c:pt idx="1">
                  <c:v>45</c:v>
                </c:pt>
                <c:pt idx="2">
                  <c:v>45</c:v>
                </c:pt>
                <c:pt idx="3">
                  <c:v>49</c:v>
                </c:pt>
              </c:numCache>
            </c:numRef>
          </c:val>
        </c:ser>
        <c:ser>
          <c:idx val="3"/>
          <c:order val="3"/>
          <c:tx>
            <c:strRef>
              <c:f>Лист1!$I$225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Лист1!$E$226:$E$230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  р-н</c:v>
                </c:pt>
                <c:pt idx="3">
                  <c:v> ТСОШ №1</c:v>
                </c:pt>
              </c:strCache>
            </c:strRef>
          </c:cat>
          <c:val>
            <c:numRef>
              <c:f>Лист1!$I$226:$I$230</c:f>
              <c:numCache>
                <c:formatCode>General</c:formatCode>
                <c:ptCount val="5"/>
                <c:pt idx="0">
                  <c:v>22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</c:ser>
        <c:shape val="cylinder"/>
        <c:axId val="68564096"/>
        <c:axId val="68565632"/>
        <c:axId val="0"/>
      </c:bar3DChart>
      <c:catAx>
        <c:axId val="68564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50" b="1" i="0" baseline="0"/>
            </a:pPr>
            <a:endParaRPr lang="ru-RU"/>
          </a:p>
        </c:txPr>
        <c:crossAx val="68565632"/>
        <c:crosses val="autoZero"/>
        <c:auto val="1"/>
        <c:lblAlgn val="ctr"/>
        <c:lblOffset val="100"/>
      </c:catAx>
      <c:valAx>
        <c:axId val="68565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30" b="1" i="0" baseline="0"/>
            </a:pPr>
            <a:endParaRPr lang="ru-RU"/>
          </a:p>
        </c:txPr>
        <c:crossAx val="68564096"/>
        <c:crosses val="autoZero"/>
        <c:crossBetween val="between"/>
      </c:valAx>
      <c:spPr>
        <a:solidFill>
          <a:srgbClr val="EEECE1">
            <a:lumMod val="90000"/>
          </a:srgbClr>
        </a:solidFill>
      </c:spPr>
    </c:plotArea>
    <c:legend>
      <c:legendPos val="r"/>
      <c:layout/>
      <c:txPr>
        <a:bodyPr/>
        <a:lstStyle/>
        <a:p>
          <a:pPr>
            <a:defRPr sz="137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accent2">
        <a:lumMod val="20000"/>
        <a:lumOff val="80000"/>
      </a:schemeClr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Лист1!$F$11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Лист1!$F$12:$F$16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Лист1!$G$11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Лист1!$G$12:$G$16</c:f>
              <c:numCache>
                <c:formatCode>General</c:formatCode>
                <c:ptCount val="5"/>
                <c:pt idx="0">
                  <c:v>18</c:v>
                </c:pt>
                <c:pt idx="1">
                  <c:v>24</c:v>
                </c:pt>
                <c:pt idx="2">
                  <c:v>28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Лист1!$H$11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Лист1!$H$12:$H$16</c:f>
              <c:numCache>
                <c:formatCode>General</c:formatCode>
                <c:ptCount val="5"/>
                <c:pt idx="0">
                  <c:v>43</c:v>
                </c:pt>
                <c:pt idx="1">
                  <c:v>44</c:v>
                </c:pt>
                <c:pt idx="2">
                  <c:v>42</c:v>
                </c:pt>
                <c:pt idx="3">
                  <c:v>42</c:v>
                </c:pt>
              </c:numCache>
            </c:numRef>
          </c:val>
        </c:ser>
        <c:ser>
          <c:idx val="3"/>
          <c:order val="3"/>
          <c:tx>
            <c:strRef>
              <c:f>Лист1!$I$11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Лист1!$E$12:$E$16</c:f>
              <c:strCache>
                <c:ptCount val="4"/>
                <c:pt idx="0">
                  <c:v>Вся выборка</c:v>
                </c:pt>
                <c:pt idx="1">
                  <c:v>Ростов. обл.</c:v>
                </c:pt>
                <c:pt idx="2">
                  <c:v>Тарасовский  р-н</c:v>
                </c:pt>
                <c:pt idx="3">
                  <c:v> ТСОШ №1</c:v>
                </c:pt>
              </c:strCache>
            </c:strRef>
          </c:cat>
          <c:val>
            <c:numRef>
              <c:f>Лист1!$I$12:$I$16</c:f>
              <c:numCache>
                <c:formatCode>General</c:formatCode>
                <c:ptCount val="5"/>
                <c:pt idx="0">
                  <c:v>35</c:v>
                </c:pt>
                <c:pt idx="1">
                  <c:v>28</c:v>
                </c:pt>
                <c:pt idx="2">
                  <c:v>23</c:v>
                </c:pt>
                <c:pt idx="3">
                  <c:v>34</c:v>
                </c:pt>
              </c:numCache>
            </c:numRef>
          </c:val>
        </c:ser>
        <c:shape val="cylinder"/>
        <c:axId val="59721984"/>
        <c:axId val="59736064"/>
        <c:axId val="0"/>
      </c:bar3DChart>
      <c:catAx>
        <c:axId val="59721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150" b="1" i="0" baseline="0"/>
            </a:pPr>
            <a:endParaRPr lang="ru-RU"/>
          </a:p>
        </c:txPr>
        <c:crossAx val="59736064"/>
        <c:crosses val="autoZero"/>
        <c:auto val="1"/>
        <c:lblAlgn val="ctr"/>
        <c:lblOffset val="100"/>
      </c:catAx>
      <c:valAx>
        <c:axId val="59736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59721984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legend>
      <c:legendPos val="r"/>
      <c:layout/>
      <c:txPr>
        <a:bodyPr/>
        <a:lstStyle/>
        <a:p>
          <a:pPr>
            <a:defRPr sz="1250" b="1" i="0" baseline="0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accent3">
        <a:lumMod val="40000"/>
        <a:lumOff val="60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887ABB-E12C-40C3-BEE5-318B51869D66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8687A1-75F3-47E7-9626-41031F063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Тарасовская средняя общеобразовательная школа №1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b="1" dirty="0" smtClean="0">
              <a:latin typeface="Times New Roman"/>
              <a:ea typeface="Times New Roman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Публичный  отчет</a:t>
            </a:r>
            <a:br>
              <a:rPr lang="ru-RU" sz="4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2018- 2019 учебный год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Показатели учебной деятельности 2018-2019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1447800"/>
          <a:ext cx="7934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Русский язык (итоговый контроль в 5-8,10-х классах) 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(итоговый контроль в 5-8,10-х классах)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1538" y="1447800"/>
          <a:ext cx="7862912" cy="519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диаграмма (математика, русский язык 5-8,10 классы)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Русский язык 4АБВГ классы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ВПР МАТЕМАТИКА 4АБВГ классы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ВПР ООМ 4АБВГ классы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5АБВ 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Математика 5АБВ классы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9" y="1643050"/>
          <a:ext cx="7786742" cy="485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по истории 5АБВ классы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 2018- 2019 учебном году в  32-ти  классе-комплекте обучалось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 653  человека: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в классах первой ступени - 277 человека;</a:t>
            </a:r>
          </a:p>
          <a:p>
            <a:pPr algn="just"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в классах второй ступени – </a:t>
            </a:r>
            <a:r>
              <a:rPr lang="ru-RU" dirty="0" smtClean="0">
                <a:latin typeface="Times New Roman"/>
                <a:ea typeface="Times New Roman"/>
              </a:rPr>
              <a:t>310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человек;</a:t>
            </a:r>
          </a:p>
          <a:p>
            <a:pPr algn="just"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 в классах третьей ступени - </a:t>
            </a:r>
            <a:r>
              <a:rPr lang="ru-RU" dirty="0" smtClean="0">
                <a:latin typeface="Times New Roman"/>
                <a:ea typeface="Times New Roman"/>
              </a:rPr>
              <a:t>66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человек.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054011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по биологии 5АБВ классы 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5852" y="1447800"/>
          <a:ext cx="7648598" cy="526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Русский язык 6АБВ классы </a:t>
            </a: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«Низкие результаты»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Математика 6АБВ 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9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по биологии 6АБВ классы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«Низкие результаты»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2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ВПР 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География 6АБВ классы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История 6АБВ классы </a:t>
            </a: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«Низкие результаты»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2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ВПР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6АБВ классы Обществознание 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Русский язык 7АБВ 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ВПР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Математика 7АБВ 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7АБВ 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255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ПРИОРИТЕТНЫЕ НАПРАВЛЕНИЯ ДЕЯТЕЛЬНОСТИ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оптимального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воспитательного процесса на базе личностно ориентированного подхода с учётом индивидуальных особенностей обучающихся, их интересов, образовательных возможностей, состояния здоровья.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всестороннее развитие личности обучающихся и повышение профессиональной компетентности педагогов.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новых технологий обучения и воспитания.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к новым образовательным стандартам.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ВПР 7АБВ класс Обществознание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«Низкие </a:t>
            </a:r>
            <a:r>
              <a:rPr lang="ru-RU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результаты»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ВПР Английский язык 11В класс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ВПР Немецкий язык 11В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9" y="1357298"/>
          <a:ext cx="742955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ВПР Биология 11А класс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 История 11Б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9АБВ 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ЕГЭ 11АБВ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214422"/>
          <a:ext cx="749935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стажу </a:t>
            </a:r>
            <a:r>
              <a:rPr lang="ru-RU" b="1" dirty="0" smtClean="0"/>
              <a:t>работы: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7786742" cy="498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344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Квалификационные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Сравнение средней наполняемости по классам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Показатели учебной деятельности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75009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42573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Уровень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обученности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и качество знаний по ступеням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83552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1357322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Состояние образовательного процесса в 1АБВ </a:t>
            </a:r>
            <a:r>
              <a:rPr lang="ru-RU" sz="3600" b="1" dirty="0" err="1" smtClean="0"/>
              <a:t>кл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(математика)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Диаграмма 8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75009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Состояние образовательного процесса в 1АБВ </a:t>
            </a:r>
            <a:r>
              <a:rPr lang="ru-RU" sz="4400" b="1" dirty="0" err="1" smtClean="0"/>
              <a:t>кл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русск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язык)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Диаграмма 9"/>
          <p:cNvGraphicFramePr>
            <a:graphicFrameLocks/>
          </p:cNvGraphicFramePr>
          <p:nvPr/>
        </p:nvGraphicFramePr>
        <p:xfrm>
          <a:off x="1214414" y="1571612"/>
          <a:ext cx="7643866" cy="4643470"/>
        </p:xfrm>
        <a:graphic>
          <a:graphicData uri="http://schemas.openxmlformats.org/presentationml/2006/ole">
            <p:oleObj spid="_x0000_s4098" name="Диаграмма" r:id="rId3" imgW="5371041" imgH="2755631" progId="Excel.Sheet.8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Состояние образовательного процесса в 1АБВ </a:t>
            </a:r>
            <a:r>
              <a:rPr lang="ru-RU" sz="4400" b="1" dirty="0" err="1" smtClean="0"/>
              <a:t>кл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(чтение)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3010" name="Диаграмма 10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учащихся 2АБ </a:t>
            </a:r>
            <a:r>
              <a:rPr lang="ru-RU" b="1" dirty="0" err="1" smtClean="0"/>
              <a:t>кл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3"/>
                </a:solidFill>
              </a:rPr>
              <a:t>(</a:t>
            </a:r>
            <a:r>
              <a:rPr lang="ru-RU" b="1" dirty="0" err="1" smtClean="0">
                <a:solidFill>
                  <a:schemeClr val="accent3"/>
                </a:solidFill>
              </a:rPr>
              <a:t>руский</a:t>
            </a:r>
            <a:r>
              <a:rPr lang="ru-RU" b="1" dirty="0" smtClean="0">
                <a:solidFill>
                  <a:schemeClr val="accent3"/>
                </a:solidFill>
              </a:rPr>
              <a:t> язык)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1" name="Диаграмма 5"/>
          <p:cNvGraphicFramePr>
            <a:graphicFrameLocks/>
          </p:cNvGraphicFramePr>
          <p:nvPr/>
        </p:nvGraphicFramePr>
        <p:xfrm>
          <a:off x="1142976" y="1571612"/>
          <a:ext cx="7786742" cy="4643470"/>
        </p:xfrm>
        <a:graphic>
          <a:graphicData uri="http://schemas.openxmlformats.org/presentationml/2006/ole">
            <p:oleObj spid="_x0000_s46082" name="Диаграмма" r:id="rId3" imgW="6267231" imgH="2755631" progId="Excel.Sheet.8">
              <p:embed/>
            </p:oleObj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 учащихся 3АБВ </a:t>
            </a:r>
            <a:r>
              <a:rPr lang="ru-RU" b="1" dirty="0" err="1" smtClean="0"/>
              <a:t>кл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(русский язык)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Диаграмма 11"/>
          <p:cNvGraphicFramePr>
            <a:graphicFrameLocks/>
          </p:cNvGraphicFramePr>
          <p:nvPr/>
        </p:nvGraphicFramePr>
        <p:xfrm>
          <a:off x="1214414" y="1643050"/>
          <a:ext cx="7643866" cy="4714908"/>
        </p:xfrm>
        <a:graphic>
          <a:graphicData uri="http://schemas.openxmlformats.org/presentationml/2006/ole">
            <p:oleObj spid="_x0000_s47106" name="Диаграмма" r:id="rId3" imgW="5950212" imgH="2249619" progId="Excel.Sheet.8">
              <p:embed/>
            </p:oleObj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Анализ ошибок, допущенных в диктанте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Диаграмма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 учащихся 3АБВ </a:t>
            </a:r>
            <a:r>
              <a:rPr lang="ru-RU" b="1" dirty="0" err="1" smtClean="0"/>
              <a:t>кл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(математика)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Диаграмма 15"/>
          <p:cNvGraphicFramePr>
            <a:graphicFrameLocks/>
          </p:cNvGraphicFramePr>
          <p:nvPr/>
        </p:nvGraphicFramePr>
        <p:xfrm>
          <a:off x="1071538" y="1571612"/>
          <a:ext cx="7715304" cy="4572032"/>
        </p:xfrm>
        <a:graphic>
          <a:graphicData uri="http://schemas.openxmlformats.org/presentationml/2006/ole">
            <p:oleObj spid="_x0000_s49154" name="Диаграмма" r:id="rId3" imgW="5950212" imgH="2548349" progId="Excel.Sheet.8">
              <p:embed/>
            </p:oleObj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ошибок (математика)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Диаграмма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коллектив школы стремится к тому, чтобы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у обучающихся  начальной   школы будут сформированы прочные  навыки   учебной   деятельности,   дети   овладеют устойчивой речевой и математической грамотностью;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 учащихся 3АБВ </a:t>
            </a:r>
            <a:r>
              <a:rPr lang="ru-RU" b="1" dirty="0" err="1" smtClean="0"/>
              <a:t>кл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(чтение)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29" name="Диаграмма 1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6438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учащихся 4АБВГ  классов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(русский язык)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Диаграмма 2"/>
          <p:cNvGraphicFramePr>
            <a:graphicFrameLocks/>
          </p:cNvGraphicFramePr>
          <p:nvPr/>
        </p:nvGraphicFramePr>
        <p:xfrm>
          <a:off x="1142976" y="1357298"/>
          <a:ext cx="7786742" cy="4857784"/>
        </p:xfrm>
        <a:graphic>
          <a:graphicData uri="http://schemas.openxmlformats.org/presentationml/2006/ole">
            <p:oleObj spid="_x0000_s53250" name="Диаграмма" r:id="rId3" imgW="5474682" imgH="2755631" progId="Excel.Sheet.8">
              <p:embed/>
            </p:oleObj>
          </a:graphicData>
        </a:graphic>
      </p:graphicFrame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Общий уровень </a:t>
            </a:r>
            <a:r>
              <a:rPr lang="ru-RU" dirty="0" err="1" smtClean="0"/>
              <a:t>обученности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(русский язык)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87%\56%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Диаграмма 4"/>
          <p:cNvGraphicFramePr>
            <a:graphicFrameLocks/>
          </p:cNvGraphicFramePr>
          <p:nvPr/>
        </p:nvGraphicFramePr>
        <p:xfrm>
          <a:off x="1000100" y="1428736"/>
          <a:ext cx="7929618" cy="5000660"/>
        </p:xfrm>
        <a:graphic>
          <a:graphicData uri="http://schemas.openxmlformats.org/presentationml/2006/ole">
            <p:oleObj spid="_x0000_s55298" name="Диаграмма" r:id="rId3" imgW="5675868" imgH="2755631" progId="Excel.Sheet.8">
              <p:embed/>
            </p:oleObj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учащихся 4АБВГ  классов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(математика)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Диаграмма 3"/>
          <p:cNvGraphicFramePr>
            <a:graphicFrameLocks/>
          </p:cNvGraphicFramePr>
          <p:nvPr/>
        </p:nvGraphicFramePr>
        <p:xfrm>
          <a:off x="1071538" y="1571612"/>
          <a:ext cx="7786742" cy="4714908"/>
        </p:xfrm>
        <a:graphic>
          <a:graphicData uri="http://schemas.openxmlformats.org/presentationml/2006/ole">
            <p:oleObj spid="_x0000_s52226" name="Диаграмма" r:id="rId3" imgW="5925826" imgH="2755631" progId="Excel.Sheet.8">
              <p:embed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по профильным предметам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22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Методическая работа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учебном году методической службой были определены основные   задачи: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1.Создание условий для достижения стабильно высокого качества образования за счет изменения методов и технологий обучения,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Применение новых методик повышения квалификации педагогов, которые формируют коммуникативную компетентность, навыки самообучения, опыт ответственного выбора, опыт самоорганизации.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3.Совершенствование педагогического мастерства учителей в организации работы в условиях модернизации российского образования, систематическое, всестороннее изучение и анализ педагогической деятельности на основе диагностики.</a:t>
            </a:r>
          </a:p>
          <a:p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4.Систематическое отслеживание работы по накоплению и обобщению актуального педагогического опыта через систему научно - практических семинаров, предметных недель, методических дней,  </a:t>
            </a:r>
            <a:r>
              <a:rPr lang="ru-RU" sz="4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уроков, конкурсов педагогического мастерства, участие в педагогических конференциях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главная задача школы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 учебный план, позволяющий заложить фундамент знаний по основным дисциплинам, обеспечить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определены элективные курсы для реализации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подготовки учащихся 9-х классов;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утверждена структура методической службы школы;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  оперативный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контроль, мониторинг учебно-воспитательного процесса, диагностирование;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проводилась определенная работа по улучшению материально-технической базы кабинетов;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проводилась  большая работа по обеспечению сохранности здоровья учащихся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Районные семинары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задач по теме «Конус» (учитель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Середина И.Ф.),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математике в 6А классе по теме: «Нахождение числа по его дроби» (учитель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Сотникова Е.Н.),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мастер класс по теме: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уроках математики» (учитель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Шеметова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Районные семинары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Колтовская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Е.П.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дала во 2Б классе открытый урок по окружающему  миру по теме «Кладовая земли».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 учителей начальных классов и воспитателей ДОУ по проблеме «Преемственность начального и дошкольного образования».</a:t>
            </a: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Караблина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Н.Д.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провела в 1А классе открытый урок по окружающему миру по теме «Зачем мы спим ночью?», </a:t>
            </a: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Колтовская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Е.П.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провела во 2Б классе открытый урок по русскому языку по теме «Местоимение».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районного конкурса «Эрудит»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767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65396"/>
                <a:gridCol w="857256"/>
                <a:gridCol w="1143008"/>
                <a:gridCol w="785818"/>
                <a:gridCol w="2147872"/>
              </a:tblGrid>
              <a:tr h="602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 участника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</a:p>
                  </a:txBody>
                  <a:tcPr marL="68580" marR="68580" marT="0" marB="0"/>
                </a:tc>
              </a:tr>
              <a:tr h="602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Храмушин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Никита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Брылева Е.К.</a:t>
                      </a:r>
                    </a:p>
                  </a:txBody>
                  <a:tcPr marL="68580" marR="68580" marT="0" marB="0"/>
                </a:tc>
              </a:tr>
              <a:tr h="890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Максимова Екатерина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Брылева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Е.К.</a:t>
                      </a:r>
                    </a:p>
                  </a:txBody>
                  <a:tcPr marL="68580" marR="68580" marT="0" marB="0"/>
                </a:tc>
              </a:tr>
              <a:tr h="890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Богданчикова Елизавета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Марфина Т.А.</a:t>
                      </a:r>
                    </a:p>
                  </a:txBody>
                  <a:tcPr marL="68580" marR="68580" marT="0" marB="0"/>
                </a:tc>
              </a:tr>
              <a:tr h="890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Мещеряков Владислав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Богомолова Л.И.</a:t>
                      </a:r>
                    </a:p>
                  </a:txBody>
                  <a:tcPr marL="68580" marR="68580" marT="0" marB="0"/>
                </a:tc>
              </a:tr>
              <a:tr h="890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Комаров Дмитрий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Брылева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Е.К.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576398" cy="596267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 обучающихся основной школы произойдет становление и развитие познавательных интересов, расширение круга </a:t>
            </a:r>
            <a:r>
              <a:rPr lang="ru-RU" dirty="0" err="1" smtClean="0"/>
              <a:t>общеучебных</a:t>
            </a:r>
            <a:r>
              <a:rPr lang="ru-RU" dirty="0" smtClean="0"/>
              <a:t> умений, способов деятельности и определение областей знаний, в  рамках которых    состоится  их  профессиональное самоопределение;</a:t>
            </a:r>
          </a:p>
          <a:p>
            <a:r>
              <a:rPr lang="ru-RU" dirty="0" smtClean="0"/>
              <a:t>        - обучающиеся старшей школы получат  профильное обучение   по   выбранному   направлению.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«Внедрение современных стандартов качества образования, обеспечивающих индивидуализацию образовательных траекторий и достижение учениками качественных образовательных результатов».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6470" y="285728"/>
            <a:ext cx="5511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Проблема школы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эффективной модели управления качеством образования в условиях  современной школы; </a:t>
            </a:r>
          </a:p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  творческого потенциала субъектов образовательного процесса школы   в условиях реализации ФГОС начального общего образования (НОО),  освоения ФГОС основного общего образования (ООО).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Научно-методическое обеспечение изучения и реализации ФГОС в средней школе, создание необходимых условий  для внедрения инноваций в УВП, реализации образовательной программы, программы развития школы.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Совершенствование системы повышения квалификации, стимулирование и поддержка педагогических работников школы, повышение престижа образовательного учреждения через рост квалификации педагогических работников.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Внедрение новых форм непрерывного повышения  профессиональной компетентности педагогов (методический десант,  семинары и т.д.),формирование у педагогов  умений   понимать и  использовать самоанализ педагогического процесса, формировать умение обобщать свой опыт для выявления возможного профессионального роста педагога как пути самообразования.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5.Развитие и совершенствование системы работы  и поддержки одаренных учащихся.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 на </a:t>
            </a:r>
            <a:r>
              <a:rPr lang="ru-RU" b="1" dirty="0" smtClean="0"/>
              <a:t>2019-2020 </a:t>
            </a:r>
            <a:r>
              <a:rPr lang="ru-RU" b="1" dirty="0" smtClean="0"/>
              <a:t>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обеспечение условий</a:t>
            </a:r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для организации </a:t>
            </a:r>
            <a:r>
              <a:rPr lang="ru-RU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воспитательного процесса, самореализации, творческого развития  обучающихся в целях достижения нового образовательного результата в  соответствии с требованиями Федерального государственного  образовательного стандарта:  	</a:t>
            </a:r>
          </a:p>
          <a:p>
            <a:pPr lvl="0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развивать и совершенствовать образовательную  инфраструктуру,</a:t>
            </a:r>
          </a:p>
          <a:p>
            <a:pPr lvl="0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оснащать учебные кабинеты техническими средствами, учебниками и    цифровыми ресурсами.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на </a:t>
            </a:r>
            <a:r>
              <a:rPr lang="ru-RU" b="1" dirty="0" smtClean="0"/>
              <a:t>2019-2020 </a:t>
            </a:r>
            <a:r>
              <a:rPr lang="ru-RU" b="1" dirty="0" smtClean="0"/>
              <a:t>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условия, обеспечивающие уровень интеллектуального и профессионального развития педагогов в свете внедрения новых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систему поощрения наиболее значимых педагогических результатов для эффективной реализации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профессионально-деятельностного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потенциала педагогического коллектива и администрации в учебно-воспитательном процессе.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ответственность учителей, осуществить внедрение новых, передовых, интенсивных методов и приемов работы в практику преподавания учебных предметов.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Отработать наиболее эффективные технологии преподавания предметов, сочетающих в себе разнообразные  вариативные подходы к творческой деятельности обучающихся.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Оказывать педагогическую помощь в процессе контроля.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на </a:t>
            </a:r>
            <a:r>
              <a:rPr lang="ru-RU" b="1" dirty="0" smtClean="0"/>
              <a:t>2019-2020 </a:t>
            </a:r>
            <a:r>
              <a:rPr lang="ru-RU" b="1" dirty="0" smtClean="0"/>
              <a:t>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повышения квалификации педагогов в целях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приобретения новой профессиональной компетенции - умения работать в высокоразвитой информационной среде, в том числе через дистанционную  модели повышения квалификации. 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 систему работы по повышению мотивации педагогических работников для успешного прохождения ими аттестации в соответствии с действующим порядком проведения аттестации.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единое информационное образовательное пространство школы за счёт более полного использования  цифровых ресурсов. 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автоматизированные информационно-аналитические системы «Электронный журнал» и «Электронный дневник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на </a:t>
            </a:r>
            <a:r>
              <a:rPr lang="ru-RU" b="1" dirty="0" smtClean="0"/>
              <a:t>2019-2020 </a:t>
            </a:r>
            <a:r>
              <a:rPr lang="ru-RU" b="1" dirty="0" smtClean="0"/>
              <a:t>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систему учебной, внеурочной и внеклассной деятельности по предметам обучения.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Введение ФГОС НОО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ФГОС ООО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Подготовка к введению ФГОС СОО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Продолжить активизацию самостоятельной работы учащихся и педагогов с электронными ресурсами, каталогами, телекоммуникациями. 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учебно-воспитательный процесс на основе информационно-коммуникативных технологий, индивидуализации и интеграции обучения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Регулировать образовательный процесс в соответствии с новым Федеральным законом об образовании в РФ №273ФЗ. </a:t>
            </a:r>
          </a:p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нормативно-правовую базу школы.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работу творческой группы по корректировке образовательной программ ФГОС НОО и ООО в рамках  внедрения Федеральных государственных образовательных стандартов в основной  школе. </a:t>
            </a:r>
          </a:p>
          <a:p>
            <a:pPr lvl="0"/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технологии дистанционного  обучения.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ru-RU" sz="6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предоставление качественного образования, творческого и интеллектуального  развития учащихся на всех уровнях обучения. </a:t>
            </a:r>
          </a:p>
          <a:p>
            <a:pPr lvl="0"/>
            <a:r>
              <a:rPr lang="ru-RU" sz="6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Вовлекать учащихся в систему дополнительного образования с целью обеспечения самореализации личности.  </a:t>
            </a:r>
          </a:p>
          <a:p>
            <a:pPr lvl="0"/>
            <a:r>
              <a:rPr lang="ru-RU" sz="6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контроля за системой подготовки выпускников к государственной итоговой аттестации.  </a:t>
            </a:r>
          </a:p>
          <a:p>
            <a:pPr lvl="0"/>
            <a:r>
              <a:rPr lang="ru-RU" sz="6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внимание уделить построению адаптивной модели школы. </a:t>
            </a:r>
          </a:p>
          <a:p>
            <a:pPr lvl="0"/>
            <a:r>
              <a:rPr lang="ru-RU" sz="6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Усилить роль педагогического коллектива в решении вопросов профилактики здорового образа жизни, сохранению и укреплению физического здоровья обучающихся. </a:t>
            </a:r>
          </a:p>
          <a:p>
            <a:r>
              <a:rPr lang="ru-RU" sz="6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мониторинг достижений обучающихся по отдельным предметам с целью определения качества усвоения учебного материала в соответствии с динамикой развития обучающегося.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Итоги 2018-2019  учебного года выглядят следующим образом: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2018-2019 золотой медалью награждены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Крохмаль</a:t>
            </a:r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Екатерина</a:t>
            </a:r>
          </a:p>
          <a:p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Кулакова Юлия</a:t>
            </a:r>
          </a:p>
          <a:p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Лаврухина Юлия</a:t>
            </a:r>
          </a:p>
          <a:p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Лыгановская</a:t>
            </a:r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Влада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Сравнительный анализ качества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1538" y="1447800"/>
          <a:ext cx="7862912" cy="498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1233</TotalTime>
  <Words>1301</Words>
  <Application>Microsoft Office PowerPoint</Application>
  <PresentationFormat>Экран (4:3)</PresentationFormat>
  <Paragraphs>175</Paragraphs>
  <Slides>69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1" baseType="lpstr">
      <vt:lpstr>Солнцестояние</vt:lpstr>
      <vt:lpstr>Диаграмма</vt:lpstr>
      <vt:lpstr>МБОУ Тарасовская средняя общеобразовательная школа №1</vt:lpstr>
      <vt:lpstr> 2018- 2019 учебном году в  32-ти  классе-комплекте обучалось  653  человека:</vt:lpstr>
      <vt:lpstr> ПРИОРИТЕТНЫЕ НАПРАВЛЕНИЯ ДЕЯТЕЛЬНОСТИ </vt:lpstr>
      <vt:lpstr>Сравнение средней наполняемости по классам </vt:lpstr>
      <vt:lpstr>Педагогический коллектив школы стремится к тому, чтобы </vt:lpstr>
      <vt:lpstr>Слайд 6</vt:lpstr>
      <vt:lpstr> Итоги 2018-2019  учебного года выглядят следующим образом:  </vt:lpstr>
      <vt:lpstr>В 2018-2019 золотой медалью награждены </vt:lpstr>
      <vt:lpstr>Сравнительный анализ качества обученности</vt:lpstr>
      <vt:lpstr> Показатели учебной деятельности 2018-2019 учебный год </vt:lpstr>
      <vt:lpstr> Русский язык (итоговый контроль в 5-8,10-х классах)  </vt:lpstr>
      <vt:lpstr>Математика (итоговый контроль в 5-8,10-х классах) </vt:lpstr>
      <vt:lpstr>Сравнительная диаграмма (математика, русский язык 5-8,10 классы)</vt:lpstr>
      <vt:lpstr>ВПР Русский язык 4АБВГ классы </vt:lpstr>
      <vt:lpstr>ВПР МАТЕМАТИКА 4АБВГ классы</vt:lpstr>
      <vt:lpstr>ВПР ООМ 4АБВГ классы</vt:lpstr>
      <vt:lpstr>ВПР русский язык 5АБВ классы</vt:lpstr>
      <vt:lpstr>ВПР Математика 5АБВ классы</vt:lpstr>
      <vt:lpstr>ВПР по истории 5АБВ классы</vt:lpstr>
      <vt:lpstr>ВПР по биологии 5АБВ классы </vt:lpstr>
      <vt:lpstr>ВПР Русский язык 6АБВ классы «Низкие результаты»</vt:lpstr>
      <vt:lpstr>ВПР Математика 6АБВ классы</vt:lpstr>
      <vt:lpstr>ВПР по биологии 6АБВ классы   «Низкие результаты»</vt:lpstr>
      <vt:lpstr> ВПР  География 6АБВ классы  </vt:lpstr>
      <vt:lpstr> ВПР История 6АБВ классы «Низкие результаты» </vt:lpstr>
      <vt:lpstr>  ВПР  6АБВ классы Обществознание   </vt:lpstr>
      <vt:lpstr>ВПР  Русский язык 7АБВ классы</vt:lpstr>
      <vt:lpstr>ВПР Математика 7АБВ классы</vt:lpstr>
      <vt:lpstr>ВПР  История 7АБВ классы</vt:lpstr>
      <vt:lpstr>ВПР 7АБВ класс Обществознание «Низкие результаты»</vt:lpstr>
      <vt:lpstr> ВПР Английский язык 11В класс </vt:lpstr>
      <vt:lpstr>ВПР Немецкий язык 11В класс</vt:lpstr>
      <vt:lpstr> ВПР Биология 11А класс </vt:lpstr>
      <vt:lpstr> ВПР История 11Б класс </vt:lpstr>
      <vt:lpstr>ОГЭ 9АБВ классы</vt:lpstr>
      <vt:lpstr>ЕГЭ 11АБВ классы</vt:lpstr>
      <vt:lpstr>По стажу работы:</vt:lpstr>
      <vt:lpstr>Образование</vt:lpstr>
      <vt:lpstr>Квалификационные категории</vt:lpstr>
      <vt:lpstr>Показатели учебной деятельности</vt:lpstr>
      <vt:lpstr>Уровень обученности и качество знаний по ступеням</vt:lpstr>
      <vt:lpstr> Состояние образовательного процесса в 1АБВ кл (математика) </vt:lpstr>
      <vt:lpstr>Состояние образовательного процесса в 1АБВ кл (русск язык)</vt:lpstr>
      <vt:lpstr>Состояние образовательного процесса в 1АБВ кл (чтение)</vt:lpstr>
      <vt:lpstr>Уровень обученности учащихся 2АБ кл (руский язык)</vt:lpstr>
      <vt:lpstr>Уровень обученности  учащихся 3АБВ кл (русский язык)</vt:lpstr>
      <vt:lpstr>Анализ ошибок, допущенных в диктанте</vt:lpstr>
      <vt:lpstr>Уровень обученности  учащихся 3АБВ кл (математика)</vt:lpstr>
      <vt:lpstr>Анализ ошибок (математика)</vt:lpstr>
      <vt:lpstr>Уровень обученности  учащихся 3АБВ кл (чтение)</vt:lpstr>
      <vt:lpstr>Уровень обученности учащихся 4АБВГ  классов (русский язык) </vt:lpstr>
      <vt:lpstr>Общий уровень обученности (русский язык) 87%\56%</vt:lpstr>
      <vt:lpstr>Уровень обученности учащихся 4АБВГ  классов (математика) </vt:lpstr>
      <vt:lpstr>Результаты по профильным предметам</vt:lpstr>
      <vt:lpstr>Методическая работа </vt:lpstr>
      <vt:lpstr>главная задача школы</vt:lpstr>
      <vt:lpstr>Районные семинары</vt:lpstr>
      <vt:lpstr>Районные семинары</vt:lpstr>
      <vt:lpstr>Итоги районного конкурса «Эрудит»</vt:lpstr>
      <vt:lpstr>Слайд 60</vt:lpstr>
      <vt:lpstr>Цели:   </vt:lpstr>
      <vt:lpstr>Задачи</vt:lpstr>
      <vt:lpstr> Задачи на 2019-2020 учебный год </vt:lpstr>
      <vt:lpstr>Задачи на 2019-2020 учебный год</vt:lpstr>
      <vt:lpstr>Задачи на 2019-2020 учебный год</vt:lpstr>
      <vt:lpstr>Задачи на 2019-2020 учебный год</vt:lpstr>
      <vt:lpstr>Задачи на 2019-2020 учебный год</vt:lpstr>
      <vt:lpstr>Задачи на 2019-2020 учебный год</vt:lpstr>
      <vt:lpstr>Задачи на 2019-2020 учебный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за 2013-2014 учебный год</dc:title>
  <dc:creator>Ольга Михайловна</dc:creator>
  <cp:lastModifiedBy>Admin</cp:lastModifiedBy>
  <cp:revision>91</cp:revision>
  <dcterms:created xsi:type="dcterms:W3CDTF">2014-08-21T09:19:37Z</dcterms:created>
  <dcterms:modified xsi:type="dcterms:W3CDTF">2019-08-25T16:07:36Z</dcterms:modified>
</cp:coreProperties>
</file>